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y="5143500" cx="9144000"/>
  <p:notesSz cx="6858000" cy="9144000"/>
  <p:embeddedFontLst>
    <p:embeddedFont>
      <p:font typeface="Lato"/>
      <p:regular r:id="rId19"/>
      <p:bold r:id="rId20"/>
      <p:italic r:id="rId21"/>
      <p:boldItalic r:id="rId2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 uri="GoogleSlidesCustomDataVersion2">
      <go:slidesCustomData xmlns:go="http://customooxmlschemas.google.com/" r:id="rId23" roundtripDataSignature="AMtx7miPN/k9tvSyGHvWAEBYQpPAVuviI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Lato-bold.fntdata"/><Relationship Id="rId11" Type="http://schemas.openxmlformats.org/officeDocument/2006/relationships/slide" Target="slides/slide6.xml"/><Relationship Id="rId22" Type="http://schemas.openxmlformats.org/officeDocument/2006/relationships/font" Target="fonts/Lato-boldItalic.fntdata"/><Relationship Id="rId10" Type="http://schemas.openxmlformats.org/officeDocument/2006/relationships/slide" Target="slides/slide5.xml"/><Relationship Id="rId21" Type="http://schemas.openxmlformats.org/officeDocument/2006/relationships/font" Target="fonts/Lato-italic.fntdata"/><Relationship Id="rId13" Type="http://schemas.openxmlformats.org/officeDocument/2006/relationships/slide" Target="slides/slide8.xml"/><Relationship Id="rId12" Type="http://schemas.openxmlformats.org/officeDocument/2006/relationships/slide" Target="slides/slide7.xml"/><Relationship Id="rId23" Type="http://customschemas.google.com/relationships/presentationmetadata" Target="meta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font" Target="fonts/Lato-regular.fntdata"/><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6" name="Google Shape;86;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AutoNum type="arabicPeriod"/>
            </a:pPr>
            <a:r>
              <a:rPr lang="en-US"/>
              <a:t>Hello and welcome to Western University! </a:t>
            </a:r>
            <a:endParaRPr/>
          </a:p>
          <a:p>
            <a:pPr indent="-298450" lvl="0" marL="457200" rtl="0" algn="l">
              <a:lnSpc>
                <a:spcPct val="100000"/>
              </a:lnSpc>
              <a:spcBef>
                <a:spcPts val="0"/>
              </a:spcBef>
              <a:spcAft>
                <a:spcPts val="0"/>
              </a:spcAft>
              <a:buSzPts val="1100"/>
              <a:buAutoNum type="arabicPeriod"/>
            </a:pPr>
            <a:r>
              <a:rPr lang="en-US"/>
              <a:t>We are the Public Service Alliance of Canada Local 610 (P-S-A-C 610 for short) and we hope that you will find the following information useful as Graduate Teaching Assistants or as Post Doctoral Associates embarking on a new journey at Western.</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2" name="Google Shape;252;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2500"/>
              </a:spcBef>
              <a:spcAft>
                <a:spcPts val="0"/>
              </a:spcAft>
              <a:buSzPts val="1100"/>
              <a:buNone/>
            </a:pPr>
            <a:r>
              <a:rPr lang="en-US" sz="1100">
                <a:latin typeface="Lato"/>
                <a:ea typeface="Lato"/>
                <a:cs typeface="Lato"/>
                <a:sym typeface="Lato"/>
              </a:rPr>
              <a:t>Understanding the structure of our local – walk through the flowchart</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2" name="Google Shape;282;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2500"/>
              </a:spcBef>
              <a:spcAft>
                <a:spcPts val="0"/>
              </a:spcAft>
              <a:buSzPts val="1100"/>
              <a:buNone/>
            </a:pPr>
            <a:r>
              <a:rPr lang="en-US" sz="1100">
                <a:latin typeface="Lato"/>
                <a:ea typeface="Lato"/>
                <a:cs typeface="Lato"/>
                <a:sym typeface="Lato"/>
              </a:rPr>
              <a:t>Understand the hierarchy of documents and policies. Canadian Law &gt; Collective Agreement &gt; Western Policy</a:t>
            </a:r>
            <a:endParaRPr/>
          </a:p>
          <a:p>
            <a:pPr indent="0" lvl="0" marL="0" rtl="0" algn="l">
              <a:lnSpc>
                <a:spcPct val="100000"/>
              </a:lnSpc>
              <a:spcBef>
                <a:spcPts val="2500"/>
              </a:spcBef>
              <a:spcAft>
                <a:spcPts val="0"/>
              </a:spcAft>
              <a:buSzPts val="1100"/>
              <a:buNone/>
            </a:pPr>
            <a:r>
              <a:rPr lang="en-US" sz="1100">
                <a:latin typeface="Lato"/>
                <a:ea typeface="Lato"/>
                <a:cs typeface="Lato"/>
                <a:sym typeface="Lato"/>
              </a:rPr>
              <a:t>	for example if a Western Policy contradicts what’s in the Collective Agreement, then our collective agreement will supersede that policy</a:t>
            </a:r>
            <a:endParaRPr/>
          </a:p>
          <a:p>
            <a:pPr indent="0" lvl="0" marL="0" rtl="0" algn="l">
              <a:lnSpc>
                <a:spcPct val="100000"/>
              </a:lnSpc>
              <a:spcBef>
                <a:spcPts val="2500"/>
              </a:spcBef>
              <a:spcAft>
                <a:spcPts val="0"/>
              </a:spcAft>
              <a:buSzPts val="1100"/>
              <a:buNone/>
            </a:pPr>
            <a:r>
              <a:t/>
            </a:r>
            <a:endParaRPr sz="1100">
              <a:latin typeface="Lato"/>
              <a:ea typeface="Lato"/>
              <a:cs typeface="Lato"/>
              <a:sym typeface="Lato"/>
            </a:endParaRPr>
          </a:p>
          <a:p>
            <a:pPr indent="0" lvl="0" marL="0" rtl="0" algn="l">
              <a:lnSpc>
                <a:spcPct val="100000"/>
              </a:lnSpc>
              <a:spcBef>
                <a:spcPts val="2500"/>
              </a:spcBef>
              <a:spcAft>
                <a:spcPts val="0"/>
              </a:spcAft>
              <a:buSzPts val="1100"/>
              <a:buNone/>
            </a:pPr>
            <a:r>
              <a:rPr lang="en-US" sz="1100">
                <a:latin typeface="Lato"/>
                <a:ea typeface="Lato"/>
                <a:cs typeface="Lato"/>
                <a:sym typeface="Lato"/>
              </a:rPr>
              <a:t>Learn about some new Western Policies due to the pandemic and you can contact our Health and Safety Committee for support</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6" name="Google Shape;296;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2500"/>
              </a:spcBef>
              <a:spcAft>
                <a:spcPts val="0"/>
              </a:spcAft>
              <a:buSzPts val="1100"/>
              <a:buNone/>
            </a:pPr>
            <a:r>
              <a:rPr lang="en-US" sz="1100">
                <a:latin typeface="Lato"/>
                <a:ea typeface="Lato"/>
                <a:cs typeface="Lato"/>
                <a:sym typeface="Lato"/>
              </a:rPr>
              <a:t>Lots of ways to get involved, anything from no experience to been involved with a union before</a:t>
            </a:r>
            <a:endParaRPr/>
          </a:p>
          <a:p>
            <a:pPr indent="0" lvl="0" marL="0" rtl="0" algn="l">
              <a:lnSpc>
                <a:spcPct val="100000"/>
              </a:lnSpc>
              <a:spcBef>
                <a:spcPts val="2500"/>
              </a:spcBef>
              <a:spcAft>
                <a:spcPts val="0"/>
              </a:spcAft>
              <a:buSzPts val="1100"/>
              <a:buNone/>
            </a:pPr>
            <a:r>
              <a:rPr lang="en-US" sz="1100">
                <a:latin typeface="Lato"/>
                <a:ea typeface="Lato"/>
                <a:cs typeface="Lato"/>
                <a:sym typeface="Lato"/>
              </a:rPr>
              <a:t>	committees, stewards, representatives, events, and we like to have fun and get a free meal at our events</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2" name="Google Shape;312;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2500"/>
              </a:spcBef>
              <a:spcAft>
                <a:spcPts val="0"/>
              </a:spcAft>
              <a:buSzPts val="1100"/>
              <a:buNone/>
            </a:pPr>
            <a:r>
              <a:rPr lang="en-US" sz="1100">
                <a:latin typeface="Lato"/>
                <a:ea typeface="Lato"/>
                <a:cs typeface="Lato"/>
                <a:sym typeface="Lato"/>
              </a:rPr>
              <a:t>Check out our website – its all well laid out there</a:t>
            </a:r>
            <a:endParaRPr/>
          </a:p>
          <a:p>
            <a:pPr indent="0" lvl="0" marL="0" rtl="0" algn="l">
              <a:lnSpc>
                <a:spcPct val="100000"/>
              </a:lnSpc>
              <a:spcBef>
                <a:spcPts val="2500"/>
              </a:spcBef>
              <a:spcAft>
                <a:spcPts val="0"/>
              </a:spcAft>
              <a:buSzPts val="1100"/>
              <a:buNone/>
            </a:pPr>
            <a:r>
              <a:rPr lang="en-US" sz="1100">
                <a:latin typeface="Lato"/>
                <a:ea typeface="Lato"/>
                <a:cs typeface="Lato"/>
                <a:sym typeface="Lato"/>
              </a:rPr>
              <a:t>How to contact us, who to talk to </a:t>
            </a:r>
            <a:endParaRPr/>
          </a:p>
          <a:p>
            <a:pPr indent="0" lvl="0" marL="0" rtl="0" algn="l">
              <a:lnSpc>
                <a:spcPct val="100000"/>
              </a:lnSpc>
              <a:spcBef>
                <a:spcPts val="2500"/>
              </a:spcBef>
              <a:spcAft>
                <a:spcPts val="0"/>
              </a:spcAft>
              <a:buSzPts val="1100"/>
              <a:buNone/>
            </a:pPr>
            <a:r>
              <a:t/>
            </a:r>
            <a:endParaRPr sz="1100">
              <a:latin typeface="Lato"/>
              <a:ea typeface="Lato"/>
              <a:cs typeface="Lato"/>
              <a:sym typeface="Lato"/>
            </a:endParaRPr>
          </a:p>
          <a:p>
            <a:pPr indent="0" lvl="0" marL="0" rtl="0" algn="l">
              <a:lnSpc>
                <a:spcPct val="100000"/>
              </a:lnSpc>
              <a:spcBef>
                <a:spcPts val="2500"/>
              </a:spcBef>
              <a:spcAft>
                <a:spcPts val="0"/>
              </a:spcAft>
              <a:buSzPts val="1100"/>
              <a:buNone/>
            </a:pPr>
            <a:r>
              <a:rPr lang="en-US" sz="1100">
                <a:latin typeface="Lato"/>
                <a:ea typeface="Lato"/>
                <a:cs typeface="Lato"/>
                <a:sym typeface="Lato"/>
              </a:rPr>
              <a:t>Check out our social media for the latest updates</a:t>
            </a:r>
            <a:endParaRPr sz="1100">
              <a:latin typeface="Lato"/>
              <a:ea typeface="Lato"/>
              <a:cs typeface="Lato"/>
              <a:sym typeface="Lato"/>
            </a:endParaRPr>
          </a:p>
          <a:p>
            <a:pPr indent="0" lvl="0" marL="0" rtl="0" algn="l">
              <a:lnSpc>
                <a:spcPct val="100000"/>
              </a:lnSpc>
              <a:spcBef>
                <a:spcPts val="2500"/>
              </a:spcBef>
              <a:spcAft>
                <a:spcPts val="0"/>
              </a:spcAft>
              <a:buSzPts val="1100"/>
              <a:buNone/>
            </a:pPr>
            <a:r>
              <a:t/>
            </a:r>
            <a:endParaRPr sz="1100">
              <a:latin typeface="Lato"/>
              <a:ea typeface="Lato"/>
              <a:cs typeface="Lato"/>
              <a:sym typeface="Lato"/>
            </a:endParaRPr>
          </a:p>
          <a:p>
            <a:pPr indent="0" lvl="0" marL="0" rtl="0" algn="l">
              <a:lnSpc>
                <a:spcPct val="100000"/>
              </a:lnSpc>
              <a:spcBef>
                <a:spcPts val="2500"/>
              </a:spcBef>
              <a:spcAft>
                <a:spcPts val="0"/>
              </a:spcAft>
              <a:buSzPts val="1100"/>
              <a:buNone/>
            </a:pPr>
            <a:r>
              <a:t/>
            </a:r>
            <a:endParaRPr sz="1100">
              <a:latin typeface="Lato"/>
              <a:ea typeface="Lato"/>
              <a:cs typeface="Lato"/>
              <a:sym typeface="Lato"/>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7" name="Google Shape;107;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AutoNum type="arabicPeriod"/>
            </a:pPr>
            <a:r>
              <a:rPr lang="en-US"/>
              <a:t>So, who </a:t>
            </a:r>
            <a:r>
              <a:rPr i="1" lang="en-US"/>
              <a:t>exactly </a:t>
            </a:r>
            <a:r>
              <a:rPr lang="en-US"/>
              <a:t>are we?</a:t>
            </a:r>
            <a:endParaRPr/>
          </a:p>
          <a:p>
            <a:pPr indent="-298450" lvl="0" marL="457200" rtl="0" algn="l">
              <a:lnSpc>
                <a:spcPct val="100000"/>
              </a:lnSpc>
              <a:spcBef>
                <a:spcPts val="0"/>
              </a:spcBef>
              <a:spcAft>
                <a:spcPts val="0"/>
              </a:spcAft>
              <a:buSzPts val="1100"/>
              <a:buAutoNum type="arabicPeriod"/>
            </a:pPr>
            <a:r>
              <a:rPr lang="en-US"/>
              <a:t>Read first bullet-point</a:t>
            </a:r>
            <a:endParaRPr/>
          </a:p>
          <a:p>
            <a:pPr indent="-298450" lvl="0" marL="457200" rtl="0" algn="l">
              <a:lnSpc>
                <a:spcPct val="100000"/>
              </a:lnSpc>
              <a:spcBef>
                <a:spcPts val="0"/>
              </a:spcBef>
              <a:spcAft>
                <a:spcPts val="0"/>
              </a:spcAft>
              <a:buSzPts val="1100"/>
              <a:buAutoNum type="arabicPeriod"/>
            </a:pPr>
            <a:r>
              <a:rPr lang="en-US"/>
              <a:t>P-S-A-C 610 is the </a:t>
            </a:r>
            <a:r>
              <a:rPr b="1" lang="en-US"/>
              <a:t>local </a:t>
            </a:r>
            <a:r>
              <a:rPr lang="en-US"/>
              <a:t>chartered union at Western University. We organize, represent, negotiate, and fight for better working conditions for Graduate Teaching Assistants (GTA) and Postdoctoral Associates at Western.</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4" name="Google Shape;124;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Clr>
                <a:schemeClr val="dk1"/>
              </a:buClr>
              <a:buSzPts val="1100"/>
              <a:buAutoNum type="arabicPeriod"/>
            </a:pPr>
            <a:r>
              <a:rPr lang="en-US">
                <a:solidFill>
                  <a:schemeClr val="dk1"/>
                </a:solidFill>
              </a:rPr>
              <a:t>Before we begin, here is a question that we would like you to ask yourself.</a:t>
            </a:r>
            <a:endParaRPr>
              <a:solidFill>
                <a:schemeClr val="dk1"/>
              </a:solidFill>
            </a:endParaRPr>
          </a:p>
          <a:p>
            <a:pPr indent="-298450" lvl="0" marL="457200" rtl="0" algn="l">
              <a:lnSpc>
                <a:spcPct val="100000"/>
              </a:lnSpc>
              <a:spcBef>
                <a:spcPts val="0"/>
              </a:spcBef>
              <a:spcAft>
                <a:spcPts val="0"/>
              </a:spcAft>
              <a:buClr>
                <a:schemeClr val="dk1"/>
              </a:buClr>
              <a:buSzPts val="1100"/>
              <a:buAutoNum type="arabicPeriod"/>
            </a:pPr>
            <a:r>
              <a:rPr lang="en-US">
                <a:solidFill>
                  <a:schemeClr val="dk1"/>
                </a:solidFill>
              </a:rPr>
              <a:t>Read question: “Which  of the following </a:t>
            </a:r>
            <a:r>
              <a:rPr i="1" lang="en-US">
                <a:solidFill>
                  <a:schemeClr val="dk1"/>
                </a:solidFill>
              </a:rPr>
              <a:t>contracts </a:t>
            </a:r>
            <a:r>
              <a:rPr lang="en-US">
                <a:solidFill>
                  <a:schemeClr val="dk1"/>
                </a:solidFill>
              </a:rPr>
              <a:t>have you been offered by your Department?”</a:t>
            </a:r>
            <a:endParaRPr>
              <a:solidFill>
                <a:schemeClr val="dk1"/>
              </a:solidFill>
            </a:endParaRPr>
          </a:p>
          <a:p>
            <a:pPr indent="-298450" lvl="0" marL="457200" rtl="0" algn="l">
              <a:lnSpc>
                <a:spcPct val="100000"/>
              </a:lnSpc>
              <a:spcBef>
                <a:spcPts val="0"/>
              </a:spcBef>
              <a:spcAft>
                <a:spcPts val="0"/>
              </a:spcAft>
              <a:buClr>
                <a:schemeClr val="dk1"/>
              </a:buClr>
              <a:buSzPts val="1100"/>
              <a:buAutoNum type="arabicPeriod"/>
            </a:pPr>
            <a:r>
              <a:rPr lang="en-US">
                <a:solidFill>
                  <a:schemeClr val="dk1"/>
                </a:solidFill>
              </a:rPr>
              <a:t>Read options: “Graduate Teaching Assistantship (GTA), Graduate Student Assistantship (GSA), Graduate Research Assistantship (GRA) or Graduate Fellowship, a Post-Doctoral position, or some other contract?”</a:t>
            </a:r>
            <a:endParaRPr>
              <a:solidFill>
                <a:schemeClr val="dk1"/>
              </a:solidFill>
            </a:endParaRPr>
          </a:p>
          <a:p>
            <a:pPr indent="-298450" lvl="0" marL="457200" rtl="0" algn="l">
              <a:lnSpc>
                <a:spcPct val="100000"/>
              </a:lnSpc>
              <a:spcBef>
                <a:spcPts val="0"/>
              </a:spcBef>
              <a:spcAft>
                <a:spcPts val="0"/>
              </a:spcAft>
              <a:buClr>
                <a:schemeClr val="dk1"/>
              </a:buClr>
              <a:buSzPts val="1100"/>
              <a:buAutoNum type="arabicPeriod"/>
            </a:pPr>
            <a:r>
              <a:rPr lang="en-US">
                <a:solidFill>
                  <a:schemeClr val="dk1"/>
                </a:solidFill>
              </a:rPr>
              <a:t>Pause</a:t>
            </a:r>
            <a:endParaRPr>
              <a:solidFill>
                <a:schemeClr val="dk1"/>
              </a:solidFill>
            </a:endParaRPr>
          </a:p>
          <a:p>
            <a:pPr indent="-298450" lvl="0" marL="457200" rtl="0" algn="l">
              <a:lnSpc>
                <a:spcPct val="100000"/>
              </a:lnSpc>
              <a:spcBef>
                <a:spcPts val="0"/>
              </a:spcBef>
              <a:spcAft>
                <a:spcPts val="0"/>
              </a:spcAft>
              <a:buClr>
                <a:schemeClr val="dk1"/>
              </a:buClr>
              <a:buSzPts val="1100"/>
              <a:buAutoNum type="arabicPeriod"/>
            </a:pPr>
            <a:r>
              <a:rPr lang="en-US">
                <a:solidFill>
                  <a:schemeClr val="dk1"/>
                </a:solidFill>
              </a:rPr>
              <a:t>Why does the type of contract matter?</a:t>
            </a:r>
            <a:endParaRPr>
              <a:solidFill>
                <a:schemeClr val="dk1"/>
              </a:solidFill>
            </a:endParaRPr>
          </a:p>
          <a:p>
            <a:pPr indent="-298450" lvl="1" marL="914400" rtl="0" algn="l">
              <a:lnSpc>
                <a:spcPct val="100000"/>
              </a:lnSpc>
              <a:spcBef>
                <a:spcPts val="0"/>
              </a:spcBef>
              <a:spcAft>
                <a:spcPts val="0"/>
              </a:spcAft>
              <a:buClr>
                <a:schemeClr val="dk1"/>
              </a:buClr>
              <a:buSzPts val="1100"/>
              <a:buAutoNum type="alphaLcPeriod"/>
            </a:pPr>
            <a:r>
              <a:rPr lang="en-US">
                <a:solidFill>
                  <a:schemeClr val="dk1"/>
                </a:solidFill>
              </a:rPr>
              <a:t>Well, firstly, only Graduate Teaching Assistants and Post-Doctoral Associates are </a:t>
            </a:r>
            <a:r>
              <a:rPr b="1" lang="en-US">
                <a:solidFill>
                  <a:schemeClr val="dk1"/>
                </a:solidFill>
              </a:rPr>
              <a:t>unionized </a:t>
            </a:r>
            <a:r>
              <a:rPr lang="en-US">
                <a:solidFill>
                  <a:schemeClr val="dk1"/>
                </a:solidFill>
              </a:rPr>
              <a:t>and have access to the P-S-A-C 610 Union’s </a:t>
            </a:r>
            <a:r>
              <a:rPr b="1" lang="en-US">
                <a:solidFill>
                  <a:schemeClr val="dk1"/>
                </a:solidFill>
              </a:rPr>
              <a:t>benefits</a:t>
            </a:r>
            <a:endParaRPr b="1">
              <a:solidFill>
                <a:schemeClr val="dk1"/>
              </a:solidFill>
            </a:endParaRPr>
          </a:p>
          <a:p>
            <a:pPr indent="-298450" lvl="1" marL="914400" rtl="0" algn="l">
              <a:lnSpc>
                <a:spcPct val="100000"/>
              </a:lnSpc>
              <a:spcBef>
                <a:spcPts val="0"/>
              </a:spcBef>
              <a:spcAft>
                <a:spcPts val="0"/>
              </a:spcAft>
              <a:buClr>
                <a:schemeClr val="dk1"/>
              </a:buClr>
              <a:buSzPts val="1100"/>
              <a:buAutoNum type="alphaLcPeriod"/>
            </a:pPr>
            <a:r>
              <a:rPr lang="en-US">
                <a:solidFill>
                  <a:schemeClr val="dk1"/>
                </a:solidFill>
              </a:rPr>
              <a:t>And, secondly, all members, both union and non-union, pay </a:t>
            </a:r>
            <a:r>
              <a:rPr b="1" lang="en-US">
                <a:solidFill>
                  <a:schemeClr val="dk1"/>
                </a:solidFill>
              </a:rPr>
              <a:t>dues</a:t>
            </a:r>
            <a:r>
              <a:rPr lang="en-US">
                <a:solidFill>
                  <a:schemeClr val="dk1"/>
                </a:solidFill>
              </a:rPr>
              <a:t> to the union. According to the 1945 Rand Formula, the benefits of having a union in the workplace allows non-union members to also earn a higher wage in comparison to their unionized colleagues. </a:t>
            </a:r>
            <a:endParaRPr>
              <a:solidFill>
                <a:schemeClr val="dk1"/>
              </a:solidFill>
            </a:endParaRPr>
          </a:p>
          <a:p>
            <a:pPr indent="-298450" lvl="1" marL="914400" rtl="0" algn="l">
              <a:lnSpc>
                <a:spcPct val="100000"/>
              </a:lnSpc>
              <a:spcBef>
                <a:spcPts val="0"/>
              </a:spcBef>
              <a:spcAft>
                <a:spcPts val="0"/>
              </a:spcAft>
              <a:buClr>
                <a:schemeClr val="dk1"/>
              </a:buClr>
              <a:buSzPts val="1100"/>
              <a:buAutoNum type="alphaLcPeriod"/>
            </a:pPr>
            <a:r>
              <a:rPr lang="en-US">
                <a:solidFill>
                  <a:schemeClr val="dk1"/>
                </a:solidFill>
              </a:rPr>
              <a:t>In short, your contract matters because it entitles you to certain benefits in exchange for paying union dues.</a:t>
            </a:r>
            <a:endParaRPr>
              <a:solidFill>
                <a:schemeClr val="dk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320db769532_0_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4" name="Google Shape;144;g320db769532_0_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AutoNum type="arabicPeriod"/>
            </a:pPr>
            <a:r>
              <a:rPr lang="en-US"/>
              <a:t>So, who </a:t>
            </a:r>
            <a:r>
              <a:rPr i="1" lang="en-US"/>
              <a:t>exactly </a:t>
            </a:r>
            <a:r>
              <a:rPr lang="en-US"/>
              <a:t>are we?</a:t>
            </a:r>
            <a:endParaRPr/>
          </a:p>
          <a:p>
            <a:pPr indent="-298450" lvl="0" marL="457200" rtl="0" algn="l">
              <a:lnSpc>
                <a:spcPct val="100000"/>
              </a:lnSpc>
              <a:spcBef>
                <a:spcPts val="0"/>
              </a:spcBef>
              <a:spcAft>
                <a:spcPts val="0"/>
              </a:spcAft>
              <a:buSzPts val="1100"/>
              <a:buAutoNum type="arabicPeriod"/>
            </a:pPr>
            <a:r>
              <a:rPr lang="en-US"/>
              <a:t>Read first bullet-point</a:t>
            </a:r>
            <a:endParaRPr/>
          </a:p>
          <a:p>
            <a:pPr indent="-298450" lvl="0" marL="457200" rtl="0" algn="l">
              <a:lnSpc>
                <a:spcPct val="100000"/>
              </a:lnSpc>
              <a:spcBef>
                <a:spcPts val="0"/>
              </a:spcBef>
              <a:spcAft>
                <a:spcPts val="0"/>
              </a:spcAft>
              <a:buSzPts val="1100"/>
              <a:buAutoNum type="arabicPeriod"/>
            </a:pPr>
            <a:r>
              <a:rPr lang="en-US"/>
              <a:t>P-S-A-C 610 is the </a:t>
            </a:r>
            <a:r>
              <a:rPr b="1" lang="en-US"/>
              <a:t>local </a:t>
            </a:r>
            <a:r>
              <a:rPr lang="en-US"/>
              <a:t>chartered union at Western University. We organize, represent, negotiate, and fight for better working conditions for Graduate Teaching Assistants (GTA) and Postdoctoral Associates at Western.</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2" name="Google Shape;162;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AutoNum type="arabicPeriod"/>
            </a:pPr>
            <a:r>
              <a:rPr lang="en-US"/>
              <a:t>The Collective agreement is a contract between our Union as TAs(or postdocs) and the University to guarantee the minimum or lowest bar for quality of work environment at Western for GTAs</a:t>
            </a:r>
            <a:endParaRPr/>
          </a:p>
          <a:p>
            <a:pPr indent="-298450" lvl="1" marL="914400" rtl="0" algn="l">
              <a:lnSpc>
                <a:spcPct val="100000"/>
              </a:lnSpc>
              <a:spcBef>
                <a:spcPts val="0"/>
              </a:spcBef>
              <a:spcAft>
                <a:spcPts val="0"/>
              </a:spcAft>
              <a:buSzPts val="1100"/>
              <a:buAutoNum type="arabicPeriod"/>
            </a:pPr>
            <a:r>
              <a:rPr lang="en-US"/>
              <a:t>This guarantees - point 3</a:t>
            </a:r>
            <a:endParaRPr/>
          </a:p>
          <a:p>
            <a:pPr indent="-298450" lvl="0" marL="457200" rtl="0" algn="l">
              <a:lnSpc>
                <a:spcPct val="100000"/>
              </a:lnSpc>
              <a:spcBef>
                <a:spcPts val="0"/>
              </a:spcBef>
              <a:spcAft>
                <a:spcPts val="0"/>
              </a:spcAft>
              <a:buSzPts val="1100"/>
              <a:buAutoNum type="arabicPeriod"/>
            </a:pPr>
            <a:r>
              <a:rPr lang="en-US"/>
              <a:t>The CA renegotiated every 3 years to ensure we continue to progress and make our work environment at Western the best possible</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2da0d3432b8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8" name="Google Shape;178;g2da0d3432b8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Clr>
                <a:schemeClr val="dk1"/>
              </a:buClr>
              <a:buSzPts val="1100"/>
              <a:buAutoNum type="arabicPeriod"/>
            </a:pPr>
            <a:r>
              <a:rPr lang="en-US">
                <a:solidFill>
                  <a:schemeClr val="dk1"/>
                </a:solidFill>
              </a:rPr>
              <a:t>Before we begin, here is a question that we would like you to ask yourself.</a:t>
            </a:r>
            <a:endParaRPr>
              <a:solidFill>
                <a:schemeClr val="dk1"/>
              </a:solidFill>
            </a:endParaRPr>
          </a:p>
          <a:p>
            <a:pPr indent="-298450" lvl="0" marL="457200" rtl="0" algn="l">
              <a:lnSpc>
                <a:spcPct val="100000"/>
              </a:lnSpc>
              <a:spcBef>
                <a:spcPts val="0"/>
              </a:spcBef>
              <a:spcAft>
                <a:spcPts val="0"/>
              </a:spcAft>
              <a:buClr>
                <a:schemeClr val="dk1"/>
              </a:buClr>
              <a:buSzPts val="1100"/>
              <a:buAutoNum type="arabicPeriod"/>
            </a:pPr>
            <a:r>
              <a:rPr lang="en-US">
                <a:solidFill>
                  <a:schemeClr val="dk1"/>
                </a:solidFill>
              </a:rPr>
              <a:t>Read question: “Which  of the following </a:t>
            </a:r>
            <a:r>
              <a:rPr i="1" lang="en-US">
                <a:solidFill>
                  <a:schemeClr val="dk1"/>
                </a:solidFill>
              </a:rPr>
              <a:t>contracts </a:t>
            </a:r>
            <a:r>
              <a:rPr lang="en-US">
                <a:solidFill>
                  <a:schemeClr val="dk1"/>
                </a:solidFill>
              </a:rPr>
              <a:t>have you been offered by your Department?”</a:t>
            </a:r>
            <a:endParaRPr>
              <a:solidFill>
                <a:schemeClr val="dk1"/>
              </a:solidFill>
            </a:endParaRPr>
          </a:p>
          <a:p>
            <a:pPr indent="-298450" lvl="0" marL="457200" rtl="0" algn="l">
              <a:lnSpc>
                <a:spcPct val="100000"/>
              </a:lnSpc>
              <a:spcBef>
                <a:spcPts val="0"/>
              </a:spcBef>
              <a:spcAft>
                <a:spcPts val="0"/>
              </a:spcAft>
              <a:buClr>
                <a:schemeClr val="dk1"/>
              </a:buClr>
              <a:buSzPts val="1100"/>
              <a:buAutoNum type="arabicPeriod"/>
            </a:pPr>
            <a:r>
              <a:rPr lang="en-US">
                <a:solidFill>
                  <a:schemeClr val="dk1"/>
                </a:solidFill>
              </a:rPr>
              <a:t>Read options: “Graduate Teaching Assistantship (GTA), Graduate Student Assistantship (GSA), Graduate Research Assistantship (GRA) or Graduate Fellowship, a Post-Doctoral position, or some other contract?”</a:t>
            </a:r>
            <a:endParaRPr>
              <a:solidFill>
                <a:schemeClr val="dk1"/>
              </a:solidFill>
            </a:endParaRPr>
          </a:p>
          <a:p>
            <a:pPr indent="-298450" lvl="0" marL="457200" rtl="0" algn="l">
              <a:lnSpc>
                <a:spcPct val="100000"/>
              </a:lnSpc>
              <a:spcBef>
                <a:spcPts val="0"/>
              </a:spcBef>
              <a:spcAft>
                <a:spcPts val="0"/>
              </a:spcAft>
              <a:buClr>
                <a:schemeClr val="dk1"/>
              </a:buClr>
              <a:buSzPts val="1100"/>
              <a:buAutoNum type="arabicPeriod"/>
            </a:pPr>
            <a:r>
              <a:rPr lang="en-US">
                <a:solidFill>
                  <a:schemeClr val="dk1"/>
                </a:solidFill>
              </a:rPr>
              <a:t>Pause</a:t>
            </a:r>
            <a:endParaRPr>
              <a:solidFill>
                <a:schemeClr val="dk1"/>
              </a:solidFill>
            </a:endParaRPr>
          </a:p>
          <a:p>
            <a:pPr indent="-298450" lvl="0" marL="457200" rtl="0" algn="l">
              <a:lnSpc>
                <a:spcPct val="100000"/>
              </a:lnSpc>
              <a:spcBef>
                <a:spcPts val="0"/>
              </a:spcBef>
              <a:spcAft>
                <a:spcPts val="0"/>
              </a:spcAft>
              <a:buClr>
                <a:schemeClr val="dk1"/>
              </a:buClr>
              <a:buSzPts val="1100"/>
              <a:buAutoNum type="arabicPeriod"/>
            </a:pPr>
            <a:r>
              <a:rPr lang="en-US">
                <a:solidFill>
                  <a:schemeClr val="dk1"/>
                </a:solidFill>
              </a:rPr>
              <a:t>Why does the type of contract matter?</a:t>
            </a:r>
            <a:endParaRPr>
              <a:solidFill>
                <a:schemeClr val="dk1"/>
              </a:solidFill>
            </a:endParaRPr>
          </a:p>
          <a:p>
            <a:pPr indent="-298450" lvl="1" marL="914400" rtl="0" algn="l">
              <a:lnSpc>
                <a:spcPct val="100000"/>
              </a:lnSpc>
              <a:spcBef>
                <a:spcPts val="0"/>
              </a:spcBef>
              <a:spcAft>
                <a:spcPts val="0"/>
              </a:spcAft>
              <a:buClr>
                <a:schemeClr val="dk1"/>
              </a:buClr>
              <a:buSzPts val="1100"/>
              <a:buAutoNum type="alphaLcPeriod"/>
            </a:pPr>
            <a:r>
              <a:rPr lang="en-US">
                <a:solidFill>
                  <a:schemeClr val="dk1"/>
                </a:solidFill>
              </a:rPr>
              <a:t>Well, firstly, only Graduate Teaching Assistants and Post-Doctoral Associates are </a:t>
            </a:r>
            <a:r>
              <a:rPr b="1" lang="en-US">
                <a:solidFill>
                  <a:schemeClr val="dk1"/>
                </a:solidFill>
              </a:rPr>
              <a:t>unionized </a:t>
            </a:r>
            <a:r>
              <a:rPr lang="en-US">
                <a:solidFill>
                  <a:schemeClr val="dk1"/>
                </a:solidFill>
              </a:rPr>
              <a:t>and have access to the P-S-A-C 610 Union’s </a:t>
            </a:r>
            <a:r>
              <a:rPr b="1" lang="en-US">
                <a:solidFill>
                  <a:schemeClr val="dk1"/>
                </a:solidFill>
              </a:rPr>
              <a:t>benefits</a:t>
            </a:r>
            <a:endParaRPr b="1">
              <a:solidFill>
                <a:schemeClr val="dk1"/>
              </a:solidFill>
            </a:endParaRPr>
          </a:p>
          <a:p>
            <a:pPr indent="-298450" lvl="1" marL="914400" rtl="0" algn="l">
              <a:lnSpc>
                <a:spcPct val="100000"/>
              </a:lnSpc>
              <a:spcBef>
                <a:spcPts val="0"/>
              </a:spcBef>
              <a:spcAft>
                <a:spcPts val="0"/>
              </a:spcAft>
              <a:buClr>
                <a:schemeClr val="dk1"/>
              </a:buClr>
              <a:buSzPts val="1100"/>
              <a:buAutoNum type="alphaLcPeriod"/>
            </a:pPr>
            <a:r>
              <a:rPr lang="en-US">
                <a:solidFill>
                  <a:schemeClr val="dk1"/>
                </a:solidFill>
              </a:rPr>
              <a:t>And, secondly, all members, both union and non-union, pay </a:t>
            </a:r>
            <a:r>
              <a:rPr b="1" lang="en-US">
                <a:solidFill>
                  <a:schemeClr val="dk1"/>
                </a:solidFill>
              </a:rPr>
              <a:t>dues</a:t>
            </a:r>
            <a:r>
              <a:rPr lang="en-US">
                <a:solidFill>
                  <a:schemeClr val="dk1"/>
                </a:solidFill>
              </a:rPr>
              <a:t> to the union. According to the 1945 Rand Formula, the benefits of having a union in the workplace allows non-union members to also earn a higher wage in comparison to their unionized colleagues. </a:t>
            </a:r>
            <a:endParaRPr>
              <a:solidFill>
                <a:schemeClr val="dk1"/>
              </a:solidFill>
            </a:endParaRPr>
          </a:p>
          <a:p>
            <a:pPr indent="-298450" lvl="1" marL="914400" rtl="0" algn="l">
              <a:lnSpc>
                <a:spcPct val="100000"/>
              </a:lnSpc>
              <a:spcBef>
                <a:spcPts val="0"/>
              </a:spcBef>
              <a:spcAft>
                <a:spcPts val="0"/>
              </a:spcAft>
              <a:buClr>
                <a:schemeClr val="dk1"/>
              </a:buClr>
              <a:buSzPts val="1100"/>
              <a:buAutoNum type="alphaLcPeriod"/>
            </a:pPr>
            <a:r>
              <a:rPr lang="en-US">
                <a:solidFill>
                  <a:schemeClr val="dk1"/>
                </a:solidFill>
              </a:rPr>
              <a:t>In short, your contract matters because it entitles you to certain benefits in exchange for paying union dues.</a:t>
            </a:r>
            <a:endParaRPr>
              <a:solidFill>
                <a:schemeClr val="dk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5" name="Google Shape;195;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04800" lvl="0" marL="457200" marR="959577" rtl="0" algn="just">
              <a:lnSpc>
                <a:spcPct val="89922"/>
              </a:lnSpc>
              <a:spcBef>
                <a:spcPts val="0"/>
              </a:spcBef>
              <a:spcAft>
                <a:spcPts val="0"/>
              </a:spcAft>
              <a:buSzPts val="1200"/>
              <a:buFont typeface="Lato"/>
              <a:buAutoNum type="arabicPeriod"/>
            </a:pPr>
            <a:r>
              <a:rPr b="1" lang="en-US" sz="1100">
                <a:latin typeface="Lato"/>
                <a:ea typeface="Lato"/>
                <a:cs typeface="Lato"/>
                <a:sym typeface="Lato"/>
              </a:rPr>
              <a:t>Preemptive:</a:t>
            </a:r>
            <a:r>
              <a:rPr lang="en-US" sz="1100">
                <a:latin typeface="Lato"/>
                <a:ea typeface="Lato"/>
                <a:cs typeface="Lato"/>
                <a:sym typeface="Lato"/>
              </a:rPr>
              <a:t> If you are tracking your hours, and you expect you will need more time to complete your work, you need to submit a request for overtime for your supervisor. Please do this with enough advanced notice.</a:t>
            </a:r>
            <a:endParaRPr/>
          </a:p>
          <a:p>
            <a:pPr indent="-304800" lvl="0" marL="457200" marR="959577" rtl="0" algn="just">
              <a:lnSpc>
                <a:spcPct val="89922"/>
              </a:lnSpc>
              <a:spcBef>
                <a:spcPts val="0"/>
              </a:spcBef>
              <a:spcAft>
                <a:spcPts val="0"/>
              </a:spcAft>
              <a:buSzPts val="1200"/>
              <a:buFont typeface="Lato"/>
              <a:buAutoNum type="arabicPeriod"/>
            </a:pPr>
            <a:r>
              <a:rPr b="1" lang="en-US" sz="1100">
                <a:latin typeface="Lato"/>
                <a:ea typeface="Lato"/>
                <a:cs typeface="Lato"/>
                <a:sym typeface="Lato"/>
              </a:rPr>
              <a:t>Resource: </a:t>
            </a:r>
            <a:r>
              <a:rPr lang="en-US" sz="1100">
                <a:latin typeface="Lato"/>
                <a:ea typeface="Lato"/>
                <a:cs typeface="Lato"/>
                <a:sym typeface="Lato"/>
              </a:rPr>
              <a:t>There are many apps on the market</a:t>
            </a:r>
            <a:endParaRPr/>
          </a:p>
          <a:p>
            <a:pPr indent="-228600" lvl="0" marL="457200" marR="959577" rtl="0" algn="just">
              <a:lnSpc>
                <a:spcPct val="89922"/>
              </a:lnSpc>
              <a:spcBef>
                <a:spcPts val="0"/>
              </a:spcBef>
              <a:spcAft>
                <a:spcPts val="0"/>
              </a:spcAft>
              <a:buSzPts val="1200"/>
              <a:buFont typeface="Lato"/>
              <a:buNone/>
            </a:pPr>
            <a:r>
              <a:t/>
            </a:r>
            <a:endParaRPr sz="1100">
              <a:latin typeface="Lato"/>
              <a:ea typeface="Lato"/>
              <a:cs typeface="Lato"/>
              <a:sym typeface="Lato"/>
            </a:endParaRPr>
          </a:p>
          <a:p>
            <a:pPr indent="-304800" lvl="0" marL="457200" marR="959577" rtl="0" algn="just">
              <a:lnSpc>
                <a:spcPct val="89922"/>
              </a:lnSpc>
              <a:spcBef>
                <a:spcPts val="0"/>
              </a:spcBef>
              <a:spcAft>
                <a:spcPts val="0"/>
              </a:spcAft>
              <a:buSzPts val="1200"/>
              <a:buFont typeface="Lato"/>
              <a:buAutoNum type="arabicPeriod"/>
            </a:pPr>
            <a:r>
              <a:rPr lang="en-US" sz="1100">
                <a:latin typeface="Lato"/>
                <a:ea typeface="Lato"/>
                <a:cs typeface="Lato"/>
                <a:sym typeface="Lato"/>
              </a:rPr>
              <a:t>Use the mid-point review check (which is mandated to be done by the instructor) to ensure what was originally assigned in the DSA is on track</a:t>
            </a:r>
            <a:endParaRPr/>
          </a:p>
          <a:p>
            <a:pPr indent="-304800" lvl="0" marL="457200" marR="959577" rtl="0" algn="just">
              <a:lnSpc>
                <a:spcPct val="89922"/>
              </a:lnSpc>
              <a:spcBef>
                <a:spcPts val="0"/>
              </a:spcBef>
              <a:spcAft>
                <a:spcPts val="0"/>
              </a:spcAft>
              <a:buSzPts val="1200"/>
              <a:buFont typeface="Lato"/>
              <a:buAutoNum type="arabicPeriod"/>
            </a:pPr>
            <a:r>
              <a:rPr lang="en-US" sz="1100">
                <a:latin typeface="Lato"/>
                <a:ea typeface="Lato"/>
                <a:cs typeface="Lato"/>
                <a:sym typeface="Lato"/>
              </a:rPr>
              <a:t>Any questions please contact us for support</a:t>
            </a:r>
            <a:endParaRPr/>
          </a:p>
          <a:p>
            <a:pPr indent="0" lvl="0" marL="0" rtl="0" algn="l">
              <a:lnSpc>
                <a:spcPct val="100000"/>
              </a:lnSpc>
              <a:spcBef>
                <a:spcPts val="2500"/>
              </a:spcBef>
              <a:spcAft>
                <a:spcPts val="0"/>
              </a:spcAft>
              <a:buSzPts val="1100"/>
              <a:buNone/>
            </a:pPr>
            <a:r>
              <a:t/>
            </a:r>
            <a:endParaRPr sz="1100">
              <a:latin typeface="Lato"/>
              <a:ea typeface="Lato"/>
              <a:cs typeface="Lato"/>
              <a:sym typeface="Lato"/>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2" name="Google Shape;212;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2500"/>
              </a:spcBef>
              <a:spcAft>
                <a:spcPts val="0"/>
              </a:spcAft>
              <a:buSzPts val="1100"/>
              <a:buNone/>
            </a:pPr>
            <a:r>
              <a:rPr lang="en-US" sz="1100">
                <a:latin typeface="Lato"/>
                <a:ea typeface="Lato"/>
                <a:cs typeface="Lato"/>
                <a:sym typeface="Lato"/>
              </a:rPr>
              <a:t>When something that is guaranteed in the collective agreement is not fulfilled. It could be something that done to you or something that has not occurred that should have. It is your legal right in Canada to have this support from the union as the contract has been broken. It is also Canadian law that there can be no retaliation for exercising the support of the union</a:t>
            </a:r>
            <a:endParaRPr/>
          </a:p>
          <a:p>
            <a:pPr indent="0" lvl="0" marL="0" rtl="0" algn="l">
              <a:lnSpc>
                <a:spcPct val="100000"/>
              </a:lnSpc>
              <a:spcBef>
                <a:spcPts val="2500"/>
              </a:spcBef>
              <a:spcAft>
                <a:spcPts val="0"/>
              </a:spcAft>
              <a:buSzPts val="1100"/>
              <a:buNone/>
            </a:pPr>
            <a:r>
              <a:t/>
            </a:r>
            <a:endParaRPr sz="1100">
              <a:latin typeface="Lato"/>
              <a:ea typeface="Lato"/>
              <a:cs typeface="Lato"/>
              <a:sym typeface="Lato"/>
            </a:endParaRPr>
          </a:p>
          <a:p>
            <a:pPr indent="0" lvl="0" marL="0" rtl="0" algn="l">
              <a:lnSpc>
                <a:spcPct val="100000"/>
              </a:lnSpc>
              <a:spcBef>
                <a:spcPts val="2500"/>
              </a:spcBef>
              <a:spcAft>
                <a:spcPts val="0"/>
              </a:spcAft>
              <a:buSzPts val="1100"/>
              <a:buNone/>
            </a:pPr>
            <a:r>
              <a:rPr lang="en-US" sz="1100">
                <a:latin typeface="Lato"/>
                <a:ea typeface="Lato"/>
                <a:cs typeface="Lato"/>
                <a:sym typeface="Lato"/>
              </a:rPr>
              <a:t>Within 21 days of an incident occurring, or 21 days from when you become aware of an incident occurring</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6" name="Google Shape;226;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2500"/>
              </a:spcBef>
              <a:spcAft>
                <a:spcPts val="0"/>
              </a:spcAft>
              <a:buSzPts val="1100"/>
              <a:buNone/>
            </a:pPr>
            <a:r>
              <a:rPr lang="en-US" sz="1100">
                <a:latin typeface="Lato"/>
                <a:ea typeface="Lato"/>
                <a:cs typeface="Lato"/>
                <a:sym typeface="Lato"/>
              </a:rPr>
              <a:t>There are many benefits we have fought and won in negotiations with the university that are outlined in our Collective agreement</a:t>
            </a:r>
            <a:endParaRPr/>
          </a:p>
          <a:p>
            <a:pPr indent="0" lvl="0" marL="0" rtl="0" algn="l">
              <a:lnSpc>
                <a:spcPct val="100000"/>
              </a:lnSpc>
              <a:spcBef>
                <a:spcPts val="2500"/>
              </a:spcBef>
              <a:spcAft>
                <a:spcPts val="0"/>
              </a:spcAft>
              <a:buSzPts val="1100"/>
              <a:buNone/>
            </a:pPr>
            <a:r>
              <a:rPr lang="en-US" sz="1100">
                <a:latin typeface="Lato"/>
                <a:ea typeface="Lato"/>
                <a:cs typeface="Lato"/>
                <a:sym typeface="Lato"/>
              </a:rPr>
              <a:t>We have them detailed on our website psac610.ca (click the benefits tab seen here)</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1" name="Shape 11"/>
        <p:cNvGrpSpPr/>
        <p:nvPr/>
      </p:nvGrpSpPr>
      <p:grpSpPr>
        <a:xfrm>
          <a:off x="0" y="0"/>
          <a:ext cx="0" cy="0"/>
          <a:chOff x="0" y="0"/>
          <a:chExt cx="0" cy="0"/>
        </a:xfrm>
      </p:grpSpPr>
      <p:sp>
        <p:nvSpPr>
          <p:cNvPr id="12" name="Google Shape;12;p14"/>
          <p:cNvSpPr txBox="1"/>
          <p:nvPr>
            <p:ph type="title"/>
          </p:nvPr>
        </p:nvSpPr>
        <p:spPr>
          <a:xfrm>
            <a:off x="311700" y="391350"/>
            <a:ext cx="8520600" cy="626100"/>
          </a:xfrm>
          <a:prstGeom prst="rect">
            <a:avLst/>
          </a:prstGeom>
          <a:noFill/>
          <a:ln>
            <a:noFill/>
          </a:ln>
        </p:spPr>
        <p:txBody>
          <a:bodyPr anchorCtr="0" anchor="t" bIns="91425" lIns="91425" spcFirstLastPara="1" rIns="91425" wrap="square" tIns="91425">
            <a:normAutofit/>
          </a:bodyPr>
          <a:lstStyle>
            <a:lvl1pPr lvl="0" algn="l">
              <a:lnSpc>
                <a:spcPct val="90000"/>
              </a:lnSpc>
              <a:spcBef>
                <a:spcPts val="0"/>
              </a:spcBef>
              <a:spcAft>
                <a:spcPts val="0"/>
              </a:spcAft>
              <a:buClr>
                <a:schemeClr val="dk1"/>
              </a:buClr>
              <a:buSzPts val="3200"/>
              <a:buFont typeface="Calibri"/>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p:txBody>
      </p:sp>
      <p:sp>
        <p:nvSpPr>
          <p:cNvPr id="13" name="Google Shape;13;p14"/>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90000"/>
              </a:lnSpc>
              <a:spcBef>
                <a:spcPts val="0"/>
              </a:spcBef>
              <a:spcAft>
                <a:spcPts val="0"/>
              </a:spcAft>
              <a:buClr>
                <a:schemeClr val="dk1"/>
              </a:buClr>
              <a:buSzPts val="1800"/>
              <a:buChar char="●"/>
              <a:defRPr/>
            </a:lvl1pPr>
            <a:lvl2pPr indent="-317500" lvl="1" marL="914400" algn="l">
              <a:lnSpc>
                <a:spcPct val="90000"/>
              </a:lnSpc>
              <a:spcBef>
                <a:spcPts val="0"/>
              </a:spcBef>
              <a:spcAft>
                <a:spcPts val="0"/>
              </a:spcAft>
              <a:buClr>
                <a:schemeClr val="dk1"/>
              </a:buClr>
              <a:buSzPts val="1400"/>
              <a:buChar char="○"/>
              <a:defRPr/>
            </a:lvl2pPr>
            <a:lvl3pPr indent="-317500" lvl="2" marL="1371600" algn="l">
              <a:lnSpc>
                <a:spcPct val="90000"/>
              </a:lnSpc>
              <a:spcBef>
                <a:spcPts val="0"/>
              </a:spcBef>
              <a:spcAft>
                <a:spcPts val="0"/>
              </a:spcAft>
              <a:buClr>
                <a:schemeClr val="dk1"/>
              </a:buClr>
              <a:buSzPts val="1400"/>
              <a:buChar char="■"/>
              <a:defRPr/>
            </a:lvl3pPr>
            <a:lvl4pPr indent="-317500" lvl="3" marL="1828800" algn="l">
              <a:lnSpc>
                <a:spcPct val="90000"/>
              </a:lnSpc>
              <a:spcBef>
                <a:spcPts val="0"/>
              </a:spcBef>
              <a:spcAft>
                <a:spcPts val="0"/>
              </a:spcAft>
              <a:buClr>
                <a:schemeClr val="dk1"/>
              </a:buClr>
              <a:buSzPts val="1400"/>
              <a:buChar char="●"/>
              <a:defRPr/>
            </a:lvl4pPr>
            <a:lvl5pPr indent="-317500" lvl="4" marL="2286000" algn="l">
              <a:lnSpc>
                <a:spcPct val="90000"/>
              </a:lnSpc>
              <a:spcBef>
                <a:spcPts val="0"/>
              </a:spcBef>
              <a:spcAft>
                <a:spcPts val="0"/>
              </a:spcAft>
              <a:buClr>
                <a:schemeClr val="dk1"/>
              </a:buClr>
              <a:buSzPts val="1400"/>
              <a:buChar char="○"/>
              <a:defRPr/>
            </a:lvl5pPr>
            <a:lvl6pPr indent="-317500" lvl="5" marL="2743200" algn="l">
              <a:lnSpc>
                <a:spcPct val="90000"/>
              </a:lnSpc>
              <a:spcBef>
                <a:spcPts val="0"/>
              </a:spcBef>
              <a:spcAft>
                <a:spcPts val="0"/>
              </a:spcAft>
              <a:buClr>
                <a:schemeClr val="dk1"/>
              </a:buClr>
              <a:buSzPts val="1400"/>
              <a:buChar char="■"/>
              <a:defRPr/>
            </a:lvl6pPr>
            <a:lvl7pPr indent="-317500" lvl="6" marL="3200400" algn="l">
              <a:lnSpc>
                <a:spcPct val="90000"/>
              </a:lnSpc>
              <a:spcBef>
                <a:spcPts val="0"/>
              </a:spcBef>
              <a:spcAft>
                <a:spcPts val="0"/>
              </a:spcAft>
              <a:buClr>
                <a:schemeClr val="dk1"/>
              </a:buClr>
              <a:buSzPts val="1400"/>
              <a:buChar char="●"/>
              <a:defRPr/>
            </a:lvl7pPr>
            <a:lvl8pPr indent="-317500" lvl="7" marL="3657600" algn="l">
              <a:lnSpc>
                <a:spcPct val="90000"/>
              </a:lnSpc>
              <a:spcBef>
                <a:spcPts val="0"/>
              </a:spcBef>
              <a:spcAft>
                <a:spcPts val="0"/>
              </a:spcAft>
              <a:buClr>
                <a:schemeClr val="dk1"/>
              </a:buClr>
              <a:buSzPts val="1400"/>
              <a:buChar char="○"/>
              <a:defRPr/>
            </a:lvl8pPr>
            <a:lvl9pPr indent="-317500" lvl="8" marL="4114800" algn="l">
              <a:lnSpc>
                <a:spcPct val="90000"/>
              </a:lnSpc>
              <a:spcBef>
                <a:spcPts val="0"/>
              </a:spcBef>
              <a:spcAft>
                <a:spcPts val="0"/>
              </a:spcAft>
              <a:buClr>
                <a:schemeClr val="dk1"/>
              </a:buClr>
              <a:buSzPts val="1400"/>
              <a:buChar char="■"/>
              <a:defRPr/>
            </a:lvl9pPr>
          </a:lstStyle>
          <a:p/>
        </p:txBody>
      </p:sp>
      <p:sp>
        <p:nvSpPr>
          <p:cNvPr id="14" name="Google Shape;14;p14"/>
          <p:cNvSpPr txBox="1"/>
          <p:nvPr>
            <p:ph idx="12" type="sldNum"/>
          </p:nvPr>
        </p:nvSpPr>
        <p:spPr>
          <a:xfrm>
            <a:off x="8490250" y="4681009"/>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23"/>
          <p:cNvSpPr txBox="1"/>
          <p:nvPr>
            <p:ph type="title"/>
          </p:nvPr>
        </p:nvSpPr>
        <p:spPr>
          <a:xfrm>
            <a:off x="629841" y="342900"/>
            <a:ext cx="2949178" cy="120015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2400"/>
              <a:buFont typeface="Calibri"/>
              <a:buNone/>
              <a:defRPr sz="2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23"/>
          <p:cNvSpPr/>
          <p:nvPr>
            <p:ph idx="2" type="pic"/>
          </p:nvPr>
        </p:nvSpPr>
        <p:spPr>
          <a:xfrm>
            <a:off x="3887391" y="740569"/>
            <a:ext cx="4629150" cy="3655219"/>
          </a:xfrm>
          <a:prstGeom prst="rect">
            <a:avLst/>
          </a:prstGeom>
          <a:noFill/>
          <a:ln>
            <a:noFill/>
          </a:ln>
        </p:spPr>
      </p:sp>
      <p:sp>
        <p:nvSpPr>
          <p:cNvPr id="68" name="Google Shape;68;p23"/>
          <p:cNvSpPr txBox="1"/>
          <p:nvPr>
            <p:ph idx="1" type="body"/>
          </p:nvPr>
        </p:nvSpPr>
        <p:spPr>
          <a:xfrm>
            <a:off x="629841" y="1543050"/>
            <a:ext cx="2949178" cy="285869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chemeClr val="dk1"/>
              </a:buClr>
              <a:buSzPts val="1200"/>
              <a:buNone/>
              <a:defRPr sz="1200"/>
            </a:lvl1pPr>
            <a:lvl2pPr indent="-228600" lvl="1" marL="914400" algn="l">
              <a:lnSpc>
                <a:spcPct val="90000"/>
              </a:lnSpc>
              <a:spcBef>
                <a:spcPts val="375"/>
              </a:spcBef>
              <a:spcAft>
                <a:spcPts val="0"/>
              </a:spcAft>
              <a:buClr>
                <a:schemeClr val="dk1"/>
              </a:buClr>
              <a:buSzPts val="1050"/>
              <a:buNone/>
              <a:defRPr sz="1050"/>
            </a:lvl2pPr>
            <a:lvl3pPr indent="-228600" lvl="2" marL="1371600" algn="l">
              <a:lnSpc>
                <a:spcPct val="90000"/>
              </a:lnSpc>
              <a:spcBef>
                <a:spcPts val="375"/>
              </a:spcBef>
              <a:spcAft>
                <a:spcPts val="0"/>
              </a:spcAft>
              <a:buClr>
                <a:schemeClr val="dk1"/>
              </a:buClr>
              <a:buSzPts val="900"/>
              <a:buNone/>
              <a:defRPr sz="900"/>
            </a:lvl3pPr>
            <a:lvl4pPr indent="-228600" lvl="3" marL="1828800" algn="l">
              <a:lnSpc>
                <a:spcPct val="90000"/>
              </a:lnSpc>
              <a:spcBef>
                <a:spcPts val="375"/>
              </a:spcBef>
              <a:spcAft>
                <a:spcPts val="0"/>
              </a:spcAft>
              <a:buClr>
                <a:schemeClr val="dk1"/>
              </a:buClr>
              <a:buSzPts val="750"/>
              <a:buNone/>
              <a:defRPr sz="750"/>
            </a:lvl4pPr>
            <a:lvl5pPr indent="-228600" lvl="4" marL="2286000" algn="l">
              <a:lnSpc>
                <a:spcPct val="90000"/>
              </a:lnSpc>
              <a:spcBef>
                <a:spcPts val="375"/>
              </a:spcBef>
              <a:spcAft>
                <a:spcPts val="0"/>
              </a:spcAft>
              <a:buClr>
                <a:schemeClr val="dk1"/>
              </a:buClr>
              <a:buSzPts val="750"/>
              <a:buNone/>
              <a:defRPr sz="750"/>
            </a:lvl5pPr>
            <a:lvl6pPr indent="-228600" lvl="5" marL="2743200" algn="l">
              <a:lnSpc>
                <a:spcPct val="90000"/>
              </a:lnSpc>
              <a:spcBef>
                <a:spcPts val="375"/>
              </a:spcBef>
              <a:spcAft>
                <a:spcPts val="0"/>
              </a:spcAft>
              <a:buClr>
                <a:schemeClr val="dk1"/>
              </a:buClr>
              <a:buSzPts val="750"/>
              <a:buNone/>
              <a:defRPr sz="750"/>
            </a:lvl6pPr>
            <a:lvl7pPr indent="-228600" lvl="6" marL="3200400" algn="l">
              <a:lnSpc>
                <a:spcPct val="90000"/>
              </a:lnSpc>
              <a:spcBef>
                <a:spcPts val="375"/>
              </a:spcBef>
              <a:spcAft>
                <a:spcPts val="0"/>
              </a:spcAft>
              <a:buClr>
                <a:schemeClr val="dk1"/>
              </a:buClr>
              <a:buSzPts val="750"/>
              <a:buNone/>
              <a:defRPr sz="750"/>
            </a:lvl7pPr>
            <a:lvl8pPr indent="-228600" lvl="7" marL="3657600" algn="l">
              <a:lnSpc>
                <a:spcPct val="90000"/>
              </a:lnSpc>
              <a:spcBef>
                <a:spcPts val="375"/>
              </a:spcBef>
              <a:spcAft>
                <a:spcPts val="0"/>
              </a:spcAft>
              <a:buClr>
                <a:schemeClr val="dk1"/>
              </a:buClr>
              <a:buSzPts val="750"/>
              <a:buNone/>
              <a:defRPr sz="750"/>
            </a:lvl8pPr>
            <a:lvl9pPr indent="-228600" lvl="8" marL="4114800" algn="l">
              <a:lnSpc>
                <a:spcPct val="90000"/>
              </a:lnSpc>
              <a:spcBef>
                <a:spcPts val="375"/>
              </a:spcBef>
              <a:spcAft>
                <a:spcPts val="0"/>
              </a:spcAft>
              <a:buClr>
                <a:schemeClr val="dk1"/>
              </a:buClr>
              <a:buSzPts val="750"/>
              <a:buNone/>
              <a:defRPr sz="750"/>
            </a:lvl9pPr>
          </a:lstStyle>
          <a:p/>
        </p:txBody>
      </p:sp>
      <p:sp>
        <p:nvSpPr>
          <p:cNvPr id="69" name="Google Shape;69;p23"/>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23"/>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23"/>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24"/>
          <p:cNvSpPr txBox="1"/>
          <p:nvPr>
            <p:ph type="title"/>
          </p:nvPr>
        </p:nvSpPr>
        <p:spPr>
          <a:xfrm>
            <a:off x="628650" y="273844"/>
            <a:ext cx="7886700" cy="99417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 name="Google Shape;74;p24"/>
          <p:cNvSpPr txBox="1"/>
          <p:nvPr>
            <p:ph idx="1" type="body"/>
          </p:nvPr>
        </p:nvSpPr>
        <p:spPr>
          <a:xfrm rot="5400000">
            <a:off x="2940248" y="-942379"/>
            <a:ext cx="3263504" cy="78867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75" name="Google Shape;75;p24"/>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24"/>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24"/>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25"/>
          <p:cNvSpPr txBox="1"/>
          <p:nvPr>
            <p:ph type="title"/>
          </p:nvPr>
        </p:nvSpPr>
        <p:spPr>
          <a:xfrm rot="5400000">
            <a:off x="5350073" y="1467446"/>
            <a:ext cx="4358879" cy="197167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0" name="Google Shape;80;p25"/>
          <p:cNvSpPr txBox="1"/>
          <p:nvPr>
            <p:ph idx="1" type="body"/>
          </p:nvPr>
        </p:nvSpPr>
        <p:spPr>
          <a:xfrm rot="5400000">
            <a:off x="1349573" y="-447079"/>
            <a:ext cx="4358879" cy="5800725"/>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81" name="Google Shape;81;p25"/>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25"/>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25"/>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15"/>
          <p:cNvSpPr txBox="1"/>
          <p:nvPr>
            <p:ph type="ctrTitle"/>
          </p:nvPr>
        </p:nvSpPr>
        <p:spPr>
          <a:xfrm>
            <a:off x="1143000" y="841772"/>
            <a:ext cx="6858000" cy="17907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4500"/>
              <a:buFont typeface="Calibri"/>
              <a:buNone/>
              <a:defRPr sz="45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15"/>
          <p:cNvSpPr txBox="1"/>
          <p:nvPr>
            <p:ph idx="1" type="subTitle"/>
          </p:nvPr>
        </p:nvSpPr>
        <p:spPr>
          <a:xfrm>
            <a:off x="1143000" y="2701528"/>
            <a:ext cx="6858000" cy="124182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750"/>
              </a:spcBef>
              <a:spcAft>
                <a:spcPts val="0"/>
              </a:spcAft>
              <a:buClr>
                <a:schemeClr val="dk1"/>
              </a:buClr>
              <a:buSzPts val="1800"/>
              <a:buNone/>
              <a:defRPr sz="1800"/>
            </a:lvl1pPr>
            <a:lvl2pPr lvl="1" algn="ctr">
              <a:lnSpc>
                <a:spcPct val="90000"/>
              </a:lnSpc>
              <a:spcBef>
                <a:spcPts val="375"/>
              </a:spcBef>
              <a:spcAft>
                <a:spcPts val="0"/>
              </a:spcAft>
              <a:buClr>
                <a:schemeClr val="dk1"/>
              </a:buClr>
              <a:buSzPts val="1500"/>
              <a:buNone/>
              <a:defRPr sz="1500"/>
            </a:lvl2pPr>
            <a:lvl3pPr lvl="2" algn="ctr">
              <a:lnSpc>
                <a:spcPct val="90000"/>
              </a:lnSpc>
              <a:spcBef>
                <a:spcPts val="375"/>
              </a:spcBef>
              <a:spcAft>
                <a:spcPts val="0"/>
              </a:spcAft>
              <a:buClr>
                <a:schemeClr val="dk1"/>
              </a:buClr>
              <a:buSzPts val="1350"/>
              <a:buNone/>
              <a:defRPr sz="1350"/>
            </a:lvl3pPr>
            <a:lvl4pPr lvl="3" algn="ctr">
              <a:lnSpc>
                <a:spcPct val="90000"/>
              </a:lnSpc>
              <a:spcBef>
                <a:spcPts val="375"/>
              </a:spcBef>
              <a:spcAft>
                <a:spcPts val="0"/>
              </a:spcAft>
              <a:buClr>
                <a:schemeClr val="dk1"/>
              </a:buClr>
              <a:buSzPts val="1200"/>
              <a:buNone/>
              <a:defRPr sz="1200"/>
            </a:lvl4pPr>
            <a:lvl5pPr lvl="4" algn="ctr">
              <a:lnSpc>
                <a:spcPct val="90000"/>
              </a:lnSpc>
              <a:spcBef>
                <a:spcPts val="375"/>
              </a:spcBef>
              <a:spcAft>
                <a:spcPts val="0"/>
              </a:spcAft>
              <a:buClr>
                <a:schemeClr val="dk1"/>
              </a:buClr>
              <a:buSzPts val="1200"/>
              <a:buNone/>
              <a:defRPr sz="1200"/>
            </a:lvl5pPr>
            <a:lvl6pPr lvl="5" algn="ctr">
              <a:lnSpc>
                <a:spcPct val="90000"/>
              </a:lnSpc>
              <a:spcBef>
                <a:spcPts val="375"/>
              </a:spcBef>
              <a:spcAft>
                <a:spcPts val="0"/>
              </a:spcAft>
              <a:buClr>
                <a:schemeClr val="dk1"/>
              </a:buClr>
              <a:buSzPts val="1200"/>
              <a:buNone/>
              <a:defRPr sz="1200"/>
            </a:lvl6pPr>
            <a:lvl7pPr lvl="6" algn="ctr">
              <a:lnSpc>
                <a:spcPct val="90000"/>
              </a:lnSpc>
              <a:spcBef>
                <a:spcPts val="375"/>
              </a:spcBef>
              <a:spcAft>
                <a:spcPts val="0"/>
              </a:spcAft>
              <a:buClr>
                <a:schemeClr val="dk1"/>
              </a:buClr>
              <a:buSzPts val="1200"/>
              <a:buNone/>
              <a:defRPr sz="1200"/>
            </a:lvl7pPr>
            <a:lvl8pPr lvl="7" algn="ctr">
              <a:lnSpc>
                <a:spcPct val="90000"/>
              </a:lnSpc>
              <a:spcBef>
                <a:spcPts val="375"/>
              </a:spcBef>
              <a:spcAft>
                <a:spcPts val="0"/>
              </a:spcAft>
              <a:buClr>
                <a:schemeClr val="dk1"/>
              </a:buClr>
              <a:buSzPts val="1200"/>
              <a:buNone/>
              <a:defRPr sz="1200"/>
            </a:lvl8pPr>
            <a:lvl9pPr lvl="8" algn="ctr">
              <a:lnSpc>
                <a:spcPct val="90000"/>
              </a:lnSpc>
              <a:spcBef>
                <a:spcPts val="375"/>
              </a:spcBef>
              <a:spcAft>
                <a:spcPts val="0"/>
              </a:spcAft>
              <a:buClr>
                <a:schemeClr val="dk1"/>
              </a:buClr>
              <a:buSzPts val="1200"/>
              <a:buNone/>
              <a:defRPr sz="1200"/>
            </a:lvl9pPr>
          </a:lstStyle>
          <a:p/>
        </p:txBody>
      </p:sp>
      <p:sp>
        <p:nvSpPr>
          <p:cNvPr id="18" name="Google Shape;18;p15"/>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5"/>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15"/>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16"/>
          <p:cNvSpPr txBox="1"/>
          <p:nvPr>
            <p:ph type="title"/>
          </p:nvPr>
        </p:nvSpPr>
        <p:spPr>
          <a:xfrm>
            <a:off x="628650" y="273844"/>
            <a:ext cx="7886700" cy="99417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16"/>
          <p:cNvSpPr txBox="1"/>
          <p:nvPr>
            <p:ph idx="1" type="body"/>
          </p:nvPr>
        </p:nvSpPr>
        <p:spPr>
          <a:xfrm>
            <a:off x="628650" y="1369219"/>
            <a:ext cx="7886700" cy="326350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4" name="Google Shape;24;p16"/>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6"/>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16"/>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17"/>
          <p:cNvSpPr txBox="1"/>
          <p:nvPr>
            <p:ph type="title"/>
          </p:nvPr>
        </p:nvSpPr>
        <p:spPr>
          <a:xfrm>
            <a:off x="623888" y="1282304"/>
            <a:ext cx="7886700" cy="2139553"/>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500"/>
              <a:buFont typeface="Calibri"/>
              <a:buNone/>
              <a:defRPr sz="45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17"/>
          <p:cNvSpPr txBox="1"/>
          <p:nvPr>
            <p:ph idx="1" type="body"/>
          </p:nvPr>
        </p:nvSpPr>
        <p:spPr>
          <a:xfrm>
            <a:off x="623888" y="3442098"/>
            <a:ext cx="7886700" cy="112514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rgbClr val="888888"/>
              </a:buClr>
              <a:buSzPts val="1800"/>
              <a:buNone/>
              <a:defRPr sz="1800">
                <a:solidFill>
                  <a:srgbClr val="888888"/>
                </a:solidFill>
              </a:defRPr>
            </a:lvl1pPr>
            <a:lvl2pPr indent="-228600" lvl="1" marL="914400" algn="l">
              <a:lnSpc>
                <a:spcPct val="90000"/>
              </a:lnSpc>
              <a:spcBef>
                <a:spcPts val="375"/>
              </a:spcBef>
              <a:spcAft>
                <a:spcPts val="0"/>
              </a:spcAft>
              <a:buClr>
                <a:srgbClr val="888888"/>
              </a:buClr>
              <a:buSzPts val="1500"/>
              <a:buNone/>
              <a:defRPr sz="1500">
                <a:solidFill>
                  <a:srgbClr val="888888"/>
                </a:solidFill>
              </a:defRPr>
            </a:lvl2pPr>
            <a:lvl3pPr indent="-228600" lvl="2" marL="1371600" algn="l">
              <a:lnSpc>
                <a:spcPct val="90000"/>
              </a:lnSpc>
              <a:spcBef>
                <a:spcPts val="375"/>
              </a:spcBef>
              <a:spcAft>
                <a:spcPts val="0"/>
              </a:spcAft>
              <a:buClr>
                <a:srgbClr val="888888"/>
              </a:buClr>
              <a:buSzPts val="1350"/>
              <a:buNone/>
              <a:defRPr sz="1350">
                <a:solidFill>
                  <a:srgbClr val="888888"/>
                </a:solidFill>
              </a:defRPr>
            </a:lvl3pPr>
            <a:lvl4pPr indent="-228600" lvl="3" marL="1828800" algn="l">
              <a:lnSpc>
                <a:spcPct val="90000"/>
              </a:lnSpc>
              <a:spcBef>
                <a:spcPts val="375"/>
              </a:spcBef>
              <a:spcAft>
                <a:spcPts val="0"/>
              </a:spcAft>
              <a:buClr>
                <a:srgbClr val="888888"/>
              </a:buClr>
              <a:buSzPts val="1200"/>
              <a:buNone/>
              <a:defRPr sz="1200">
                <a:solidFill>
                  <a:srgbClr val="888888"/>
                </a:solidFill>
              </a:defRPr>
            </a:lvl4pPr>
            <a:lvl5pPr indent="-228600" lvl="4" marL="2286000" algn="l">
              <a:lnSpc>
                <a:spcPct val="90000"/>
              </a:lnSpc>
              <a:spcBef>
                <a:spcPts val="375"/>
              </a:spcBef>
              <a:spcAft>
                <a:spcPts val="0"/>
              </a:spcAft>
              <a:buClr>
                <a:srgbClr val="888888"/>
              </a:buClr>
              <a:buSzPts val="1200"/>
              <a:buNone/>
              <a:defRPr sz="1200">
                <a:solidFill>
                  <a:srgbClr val="888888"/>
                </a:solidFill>
              </a:defRPr>
            </a:lvl5pPr>
            <a:lvl6pPr indent="-228600" lvl="5" marL="2743200" algn="l">
              <a:lnSpc>
                <a:spcPct val="90000"/>
              </a:lnSpc>
              <a:spcBef>
                <a:spcPts val="375"/>
              </a:spcBef>
              <a:spcAft>
                <a:spcPts val="0"/>
              </a:spcAft>
              <a:buClr>
                <a:srgbClr val="888888"/>
              </a:buClr>
              <a:buSzPts val="1200"/>
              <a:buNone/>
              <a:defRPr sz="1200">
                <a:solidFill>
                  <a:srgbClr val="888888"/>
                </a:solidFill>
              </a:defRPr>
            </a:lvl6pPr>
            <a:lvl7pPr indent="-228600" lvl="6" marL="3200400" algn="l">
              <a:lnSpc>
                <a:spcPct val="90000"/>
              </a:lnSpc>
              <a:spcBef>
                <a:spcPts val="375"/>
              </a:spcBef>
              <a:spcAft>
                <a:spcPts val="0"/>
              </a:spcAft>
              <a:buClr>
                <a:srgbClr val="888888"/>
              </a:buClr>
              <a:buSzPts val="1200"/>
              <a:buNone/>
              <a:defRPr sz="1200">
                <a:solidFill>
                  <a:srgbClr val="888888"/>
                </a:solidFill>
              </a:defRPr>
            </a:lvl7pPr>
            <a:lvl8pPr indent="-228600" lvl="7" marL="3657600" algn="l">
              <a:lnSpc>
                <a:spcPct val="90000"/>
              </a:lnSpc>
              <a:spcBef>
                <a:spcPts val="375"/>
              </a:spcBef>
              <a:spcAft>
                <a:spcPts val="0"/>
              </a:spcAft>
              <a:buClr>
                <a:srgbClr val="888888"/>
              </a:buClr>
              <a:buSzPts val="1200"/>
              <a:buNone/>
              <a:defRPr sz="1200">
                <a:solidFill>
                  <a:srgbClr val="888888"/>
                </a:solidFill>
              </a:defRPr>
            </a:lvl8pPr>
            <a:lvl9pPr indent="-228600" lvl="8" marL="4114800" algn="l">
              <a:lnSpc>
                <a:spcPct val="90000"/>
              </a:lnSpc>
              <a:spcBef>
                <a:spcPts val="375"/>
              </a:spcBef>
              <a:spcAft>
                <a:spcPts val="0"/>
              </a:spcAft>
              <a:buClr>
                <a:srgbClr val="888888"/>
              </a:buClr>
              <a:buSzPts val="1200"/>
              <a:buNone/>
              <a:defRPr sz="1200">
                <a:solidFill>
                  <a:srgbClr val="888888"/>
                </a:solidFill>
              </a:defRPr>
            </a:lvl9pPr>
          </a:lstStyle>
          <a:p/>
        </p:txBody>
      </p:sp>
      <p:sp>
        <p:nvSpPr>
          <p:cNvPr id="30" name="Google Shape;30;p17"/>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7"/>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17"/>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18"/>
          <p:cNvSpPr txBox="1"/>
          <p:nvPr>
            <p:ph type="title"/>
          </p:nvPr>
        </p:nvSpPr>
        <p:spPr>
          <a:xfrm>
            <a:off x="628650" y="273844"/>
            <a:ext cx="7886700" cy="99417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18"/>
          <p:cNvSpPr txBox="1"/>
          <p:nvPr>
            <p:ph idx="1" type="body"/>
          </p:nvPr>
        </p:nvSpPr>
        <p:spPr>
          <a:xfrm>
            <a:off x="628650" y="1369219"/>
            <a:ext cx="3886200" cy="326350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 name="Google Shape;36;p18"/>
          <p:cNvSpPr txBox="1"/>
          <p:nvPr>
            <p:ph idx="2" type="body"/>
          </p:nvPr>
        </p:nvSpPr>
        <p:spPr>
          <a:xfrm>
            <a:off x="4629150" y="1369219"/>
            <a:ext cx="3886200" cy="326350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 name="Google Shape;37;p18"/>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18"/>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18"/>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19"/>
          <p:cNvSpPr txBox="1"/>
          <p:nvPr>
            <p:ph type="title"/>
          </p:nvPr>
        </p:nvSpPr>
        <p:spPr>
          <a:xfrm>
            <a:off x="629841" y="273844"/>
            <a:ext cx="7886700" cy="99417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19"/>
          <p:cNvSpPr txBox="1"/>
          <p:nvPr>
            <p:ph idx="1" type="body"/>
          </p:nvPr>
        </p:nvSpPr>
        <p:spPr>
          <a:xfrm>
            <a:off x="629842" y="1260872"/>
            <a:ext cx="3868340" cy="617934"/>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750"/>
              </a:spcBef>
              <a:spcAft>
                <a:spcPts val="0"/>
              </a:spcAft>
              <a:buClr>
                <a:schemeClr val="dk1"/>
              </a:buClr>
              <a:buSzPts val="1800"/>
              <a:buNone/>
              <a:defRPr b="1" sz="1800"/>
            </a:lvl1pPr>
            <a:lvl2pPr indent="-228600" lvl="1" marL="914400" algn="l">
              <a:lnSpc>
                <a:spcPct val="90000"/>
              </a:lnSpc>
              <a:spcBef>
                <a:spcPts val="375"/>
              </a:spcBef>
              <a:spcAft>
                <a:spcPts val="0"/>
              </a:spcAft>
              <a:buClr>
                <a:schemeClr val="dk1"/>
              </a:buClr>
              <a:buSzPts val="1500"/>
              <a:buNone/>
              <a:defRPr b="1" sz="1500"/>
            </a:lvl2pPr>
            <a:lvl3pPr indent="-228600" lvl="2" marL="1371600" algn="l">
              <a:lnSpc>
                <a:spcPct val="90000"/>
              </a:lnSpc>
              <a:spcBef>
                <a:spcPts val="375"/>
              </a:spcBef>
              <a:spcAft>
                <a:spcPts val="0"/>
              </a:spcAft>
              <a:buClr>
                <a:schemeClr val="dk1"/>
              </a:buClr>
              <a:buSzPts val="1350"/>
              <a:buNone/>
              <a:defRPr b="1" sz="1350"/>
            </a:lvl3pPr>
            <a:lvl4pPr indent="-228600" lvl="3" marL="1828800" algn="l">
              <a:lnSpc>
                <a:spcPct val="90000"/>
              </a:lnSpc>
              <a:spcBef>
                <a:spcPts val="375"/>
              </a:spcBef>
              <a:spcAft>
                <a:spcPts val="0"/>
              </a:spcAft>
              <a:buClr>
                <a:schemeClr val="dk1"/>
              </a:buClr>
              <a:buSzPts val="1200"/>
              <a:buNone/>
              <a:defRPr b="1" sz="1200"/>
            </a:lvl4pPr>
            <a:lvl5pPr indent="-228600" lvl="4" marL="2286000" algn="l">
              <a:lnSpc>
                <a:spcPct val="90000"/>
              </a:lnSpc>
              <a:spcBef>
                <a:spcPts val="375"/>
              </a:spcBef>
              <a:spcAft>
                <a:spcPts val="0"/>
              </a:spcAft>
              <a:buClr>
                <a:schemeClr val="dk1"/>
              </a:buClr>
              <a:buSzPts val="1200"/>
              <a:buNone/>
              <a:defRPr b="1" sz="1200"/>
            </a:lvl5pPr>
            <a:lvl6pPr indent="-228600" lvl="5" marL="2743200" algn="l">
              <a:lnSpc>
                <a:spcPct val="90000"/>
              </a:lnSpc>
              <a:spcBef>
                <a:spcPts val="375"/>
              </a:spcBef>
              <a:spcAft>
                <a:spcPts val="0"/>
              </a:spcAft>
              <a:buClr>
                <a:schemeClr val="dk1"/>
              </a:buClr>
              <a:buSzPts val="1200"/>
              <a:buNone/>
              <a:defRPr b="1" sz="1200"/>
            </a:lvl6pPr>
            <a:lvl7pPr indent="-228600" lvl="6" marL="3200400" algn="l">
              <a:lnSpc>
                <a:spcPct val="90000"/>
              </a:lnSpc>
              <a:spcBef>
                <a:spcPts val="375"/>
              </a:spcBef>
              <a:spcAft>
                <a:spcPts val="0"/>
              </a:spcAft>
              <a:buClr>
                <a:schemeClr val="dk1"/>
              </a:buClr>
              <a:buSzPts val="1200"/>
              <a:buNone/>
              <a:defRPr b="1" sz="1200"/>
            </a:lvl7pPr>
            <a:lvl8pPr indent="-228600" lvl="7" marL="3657600" algn="l">
              <a:lnSpc>
                <a:spcPct val="90000"/>
              </a:lnSpc>
              <a:spcBef>
                <a:spcPts val="375"/>
              </a:spcBef>
              <a:spcAft>
                <a:spcPts val="0"/>
              </a:spcAft>
              <a:buClr>
                <a:schemeClr val="dk1"/>
              </a:buClr>
              <a:buSzPts val="1200"/>
              <a:buNone/>
              <a:defRPr b="1" sz="1200"/>
            </a:lvl8pPr>
            <a:lvl9pPr indent="-228600" lvl="8" marL="4114800" algn="l">
              <a:lnSpc>
                <a:spcPct val="90000"/>
              </a:lnSpc>
              <a:spcBef>
                <a:spcPts val="375"/>
              </a:spcBef>
              <a:spcAft>
                <a:spcPts val="0"/>
              </a:spcAft>
              <a:buClr>
                <a:schemeClr val="dk1"/>
              </a:buClr>
              <a:buSzPts val="1200"/>
              <a:buNone/>
              <a:defRPr b="1" sz="1200"/>
            </a:lvl9pPr>
          </a:lstStyle>
          <a:p/>
        </p:txBody>
      </p:sp>
      <p:sp>
        <p:nvSpPr>
          <p:cNvPr id="43" name="Google Shape;43;p19"/>
          <p:cNvSpPr txBox="1"/>
          <p:nvPr>
            <p:ph idx="2" type="body"/>
          </p:nvPr>
        </p:nvSpPr>
        <p:spPr>
          <a:xfrm>
            <a:off x="629842" y="1878806"/>
            <a:ext cx="3868340" cy="276344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4" name="Google Shape;44;p19"/>
          <p:cNvSpPr txBox="1"/>
          <p:nvPr>
            <p:ph idx="3" type="body"/>
          </p:nvPr>
        </p:nvSpPr>
        <p:spPr>
          <a:xfrm>
            <a:off x="4629150" y="1260872"/>
            <a:ext cx="3887391" cy="617934"/>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750"/>
              </a:spcBef>
              <a:spcAft>
                <a:spcPts val="0"/>
              </a:spcAft>
              <a:buClr>
                <a:schemeClr val="dk1"/>
              </a:buClr>
              <a:buSzPts val="1800"/>
              <a:buNone/>
              <a:defRPr b="1" sz="1800"/>
            </a:lvl1pPr>
            <a:lvl2pPr indent="-228600" lvl="1" marL="914400" algn="l">
              <a:lnSpc>
                <a:spcPct val="90000"/>
              </a:lnSpc>
              <a:spcBef>
                <a:spcPts val="375"/>
              </a:spcBef>
              <a:spcAft>
                <a:spcPts val="0"/>
              </a:spcAft>
              <a:buClr>
                <a:schemeClr val="dk1"/>
              </a:buClr>
              <a:buSzPts val="1500"/>
              <a:buNone/>
              <a:defRPr b="1" sz="1500"/>
            </a:lvl2pPr>
            <a:lvl3pPr indent="-228600" lvl="2" marL="1371600" algn="l">
              <a:lnSpc>
                <a:spcPct val="90000"/>
              </a:lnSpc>
              <a:spcBef>
                <a:spcPts val="375"/>
              </a:spcBef>
              <a:spcAft>
                <a:spcPts val="0"/>
              </a:spcAft>
              <a:buClr>
                <a:schemeClr val="dk1"/>
              </a:buClr>
              <a:buSzPts val="1350"/>
              <a:buNone/>
              <a:defRPr b="1" sz="1350"/>
            </a:lvl3pPr>
            <a:lvl4pPr indent="-228600" lvl="3" marL="1828800" algn="l">
              <a:lnSpc>
                <a:spcPct val="90000"/>
              </a:lnSpc>
              <a:spcBef>
                <a:spcPts val="375"/>
              </a:spcBef>
              <a:spcAft>
                <a:spcPts val="0"/>
              </a:spcAft>
              <a:buClr>
                <a:schemeClr val="dk1"/>
              </a:buClr>
              <a:buSzPts val="1200"/>
              <a:buNone/>
              <a:defRPr b="1" sz="1200"/>
            </a:lvl4pPr>
            <a:lvl5pPr indent="-228600" lvl="4" marL="2286000" algn="l">
              <a:lnSpc>
                <a:spcPct val="90000"/>
              </a:lnSpc>
              <a:spcBef>
                <a:spcPts val="375"/>
              </a:spcBef>
              <a:spcAft>
                <a:spcPts val="0"/>
              </a:spcAft>
              <a:buClr>
                <a:schemeClr val="dk1"/>
              </a:buClr>
              <a:buSzPts val="1200"/>
              <a:buNone/>
              <a:defRPr b="1" sz="1200"/>
            </a:lvl5pPr>
            <a:lvl6pPr indent="-228600" lvl="5" marL="2743200" algn="l">
              <a:lnSpc>
                <a:spcPct val="90000"/>
              </a:lnSpc>
              <a:spcBef>
                <a:spcPts val="375"/>
              </a:spcBef>
              <a:spcAft>
                <a:spcPts val="0"/>
              </a:spcAft>
              <a:buClr>
                <a:schemeClr val="dk1"/>
              </a:buClr>
              <a:buSzPts val="1200"/>
              <a:buNone/>
              <a:defRPr b="1" sz="1200"/>
            </a:lvl6pPr>
            <a:lvl7pPr indent="-228600" lvl="6" marL="3200400" algn="l">
              <a:lnSpc>
                <a:spcPct val="90000"/>
              </a:lnSpc>
              <a:spcBef>
                <a:spcPts val="375"/>
              </a:spcBef>
              <a:spcAft>
                <a:spcPts val="0"/>
              </a:spcAft>
              <a:buClr>
                <a:schemeClr val="dk1"/>
              </a:buClr>
              <a:buSzPts val="1200"/>
              <a:buNone/>
              <a:defRPr b="1" sz="1200"/>
            </a:lvl7pPr>
            <a:lvl8pPr indent="-228600" lvl="7" marL="3657600" algn="l">
              <a:lnSpc>
                <a:spcPct val="90000"/>
              </a:lnSpc>
              <a:spcBef>
                <a:spcPts val="375"/>
              </a:spcBef>
              <a:spcAft>
                <a:spcPts val="0"/>
              </a:spcAft>
              <a:buClr>
                <a:schemeClr val="dk1"/>
              </a:buClr>
              <a:buSzPts val="1200"/>
              <a:buNone/>
              <a:defRPr b="1" sz="1200"/>
            </a:lvl8pPr>
            <a:lvl9pPr indent="-228600" lvl="8" marL="4114800" algn="l">
              <a:lnSpc>
                <a:spcPct val="90000"/>
              </a:lnSpc>
              <a:spcBef>
                <a:spcPts val="375"/>
              </a:spcBef>
              <a:spcAft>
                <a:spcPts val="0"/>
              </a:spcAft>
              <a:buClr>
                <a:schemeClr val="dk1"/>
              </a:buClr>
              <a:buSzPts val="1200"/>
              <a:buNone/>
              <a:defRPr b="1" sz="1200"/>
            </a:lvl9pPr>
          </a:lstStyle>
          <a:p/>
        </p:txBody>
      </p:sp>
      <p:sp>
        <p:nvSpPr>
          <p:cNvPr id="45" name="Google Shape;45;p19"/>
          <p:cNvSpPr txBox="1"/>
          <p:nvPr>
            <p:ph idx="4" type="body"/>
          </p:nvPr>
        </p:nvSpPr>
        <p:spPr>
          <a:xfrm>
            <a:off x="4629150" y="1878806"/>
            <a:ext cx="3887391" cy="276344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6" name="Google Shape;46;p19"/>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19"/>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19"/>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20"/>
          <p:cNvSpPr txBox="1"/>
          <p:nvPr>
            <p:ph type="title"/>
          </p:nvPr>
        </p:nvSpPr>
        <p:spPr>
          <a:xfrm>
            <a:off x="628650" y="273844"/>
            <a:ext cx="7886700" cy="99417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20"/>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20"/>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20"/>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4" name="Shape 54"/>
        <p:cNvGrpSpPr/>
        <p:nvPr/>
      </p:nvGrpSpPr>
      <p:grpSpPr>
        <a:xfrm>
          <a:off x="0" y="0"/>
          <a:ext cx="0" cy="0"/>
          <a:chOff x="0" y="0"/>
          <a:chExt cx="0" cy="0"/>
        </a:xfrm>
      </p:grpSpPr>
      <p:sp>
        <p:nvSpPr>
          <p:cNvPr id="55" name="Google Shape;55;p21"/>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21"/>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21"/>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22"/>
          <p:cNvSpPr txBox="1"/>
          <p:nvPr>
            <p:ph type="title"/>
          </p:nvPr>
        </p:nvSpPr>
        <p:spPr>
          <a:xfrm>
            <a:off x="629841" y="342900"/>
            <a:ext cx="2949178" cy="120015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2400"/>
              <a:buFont typeface="Calibri"/>
              <a:buNone/>
              <a:defRPr sz="2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22"/>
          <p:cNvSpPr txBox="1"/>
          <p:nvPr>
            <p:ph idx="1" type="body"/>
          </p:nvPr>
        </p:nvSpPr>
        <p:spPr>
          <a:xfrm>
            <a:off x="3887391" y="740569"/>
            <a:ext cx="4629150" cy="3655219"/>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750"/>
              </a:spcBef>
              <a:spcAft>
                <a:spcPts val="0"/>
              </a:spcAft>
              <a:buClr>
                <a:schemeClr val="dk1"/>
              </a:buClr>
              <a:buSzPts val="2400"/>
              <a:buChar char="•"/>
              <a:defRPr sz="2400"/>
            </a:lvl1pPr>
            <a:lvl2pPr indent="-361950" lvl="1" marL="914400" algn="l">
              <a:lnSpc>
                <a:spcPct val="90000"/>
              </a:lnSpc>
              <a:spcBef>
                <a:spcPts val="375"/>
              </a:spcBef>
              <a:spcAft>
                <a:spcPts val="0"/>
              </a:spcAft>
              <a:buClr>
                <a:schemeClr val="dk1"/>
              </a:buClr>
              <a:buSzPts val="2100"/>
              <a:buChar char="•"/>
              <a:defRPr sz="2100"/>
            </a:lvl2pPr>
            <a:lvl3pPr indent="-342900" lvl="2" marL="1371600" algn="l">
              <a:lnSpc>
                <a:spcPct val="90000"/>
              </a:lnSpc>
              <a:spcBef>
                <a:spcPts val="375"/>
              </a:spcBef>
              <a:spcAft>
                <a:spcPts val="0"/>
              </a:spcAft>
              <a:buClr>
                <a:schemeClr val="dk1"/>
              </a:buClr>
              <a:buSzPts val="1800"/>
              <a:buChar char="•"/>
              <a:defRPr sz="1800"/>
            </a:lvl3pPr>
            <a:lvl4pPr indent="-323850" lvl="3" marL="1828800" algn="l">
              <a:lnSpc>
                <a:spcPct val="90000"/>
              </a:lnSpc>
              <a:spcBef>
                <a:spcPts val="375"/>
              </a:spcBef>
              <a:spcAft>
                <a:spcPts val="0"/>
              </a:spcAft>
              <a:buClr>
                <a:schemeClr val="dk1"/>
              </a:buClr>
              <a:buSzPts val="1500"/>
              <a:buChar char="•"/>
              <a:defRPr sz="1500"/>
            </a:lvl4pPr>
            <a:lvl5pPr indent="-323850" lvl="4" marL="2286000" algn="l">
              <a:lnSpc>
                <a:spcPct val="90000"/>
              </a:lnSpc>
              <a:spcBef>
                <a:spcPts val="375"/>
              </a:spcBef>
              <a:spcAft>
                <a:spcPts val="0"/>
              </a:spcAft>
              <a:buClr>
                <a:schemeClr val="dk1"/>
              </a:buClr>
              <a:buSzPts val="1500"/>
              <a:buChar char="•"/>
              <a:defRPr sz="1500"/>
            </a:lvl5pPr>
            <a:lvl6pPr indent="-323850" lvl="5" marL="2743200" algn="l">
              <a:lnSpc>
                <a:spcPct val="90000"/>
              </a:lnSpc>
              <a:spcBef>
                <a:spcPts val="375"/>
              </a:spcBef>
              <a:spcAft>
                <a:spcPts val="0"/>
              </a:spcAft>
              <a:buClr>
                <a:schemeClr val="dk1"/>
              </a:buClr>
              <a:buSzPts val="1500"/>
              <a:buChar char="•"/>
              <a:defRPr sz="1500"/>
            </a:lvl6pPr>
            <a:lvl7pPr indent="-323850" lvl="6" marL="3200400" algn="l">
              <a:lnSpc>
                <a:spcPct val="90000"/>
              </a:lnSpc>
              <a:spcBef>
                <a:spcPts val="375"/>
              </a:spcBef>
              <a:spcAft>
                <a:spcPts val="0"/>
              </a:spcAft>
              <a:buClr>
                <a:schemeClr val="dk1"/>
              </a:buClr>
              <a:buSzPts val="1500"/>
              <a:buChar char="•"/>
              <a:defRPr sz="1500"/>
            </a:lvl7pPr>
            <a:lvl8pPr indent="-323850" lvl="7" marL="3657600" algn="l">
              <a:lnSpc>
                <a:spcPct val="90000"/>
              </a:lnSpc>
              <a:spcBef>
                <a:spcPts val="375"/>
              </a:spcBef>
              <a:spcAft>
                <a:spcPts val="0"/>
              </a:spcAft>
              <a:buClr>
                <a:schemeClr val="dk1"/>
              </a:buClr>
              <a:buSzPts val="1500"/>
              <a:buChar char="•"/>
              <a:defRPr sz="1500"/>
            </a:lvl8pPr>
            <a:lvl9pPr indent="-323850" lvl="8" marL="4114800" algn="l">
              <a:lnSpc>
                <a:spcPct val="90000"/>
              </a:lnSpc>
              <a:spcBef>
                <a:spcPts val="375"/>
              </a:spcBef>
              <a:spcAft>
                <a:spcPts val="0"/>
              </a:spcAft>
              <a:buClr>
                <a:schemeClr val="dk1"/>
              </a:buClr>
              <a:buSzPts val="1500"/>
              <a:buChar char="•"/>
              <a:defRPr sz="1500"/>
            </a:lvl9pPr>
          </a:lstStyle>
          <a:p/>
        </p:txBody>
      </p:sp>
      <p:sp>
        <p:nvSpPr>
          <p:cNvPr id="61" name="Google Shape;61;p22"/>
          <p:cNvSpPr txBox="1"/>
          <p:nvPr>
            <p:ph idx="2" type="body"/>
          </p:nvPr>
        </p:nvSpPr>
        <p:spPr>
          <a:xfrm>
            <a:off x="629841" y="1543050"/>
            <a:ext cx="2949178" cy="285869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chemeClr val="dk1"/>
              </a:buClr>
              <a:buSzPts val="1200"/>
              <a:buNone/>
              <a:defRPr sz="1200"/>
            </a:lvl1pPr>
            <a:lvl2pPr indent="-228600" lvl="1" marL="914400" algn="l">
              <a:lnSpc>
                <a:spcPct val="90000"/>
              </a:lnSpc>
              <a:spcBef>
                <a:spcPts val="375"/>
              </a:spcBef>
              <a:spcAft>
                <a:spcPts val="0"/>
              </a:spcAft>
              <a:buClr>
                <a:schemeClr val="dk1"/>
              </a:buClr>
              <a:buSzPts val="1050"/>
              <a:buNone/>
              <a:defRPr sz="1050"/>
            </a:lvl2pPr>
            <a:lvl3pPr indent="-228600" lvl="2" marL="1371600" algn="l">
              <a:lnSpc>
                <a:spcPct val="90000"/>
              </a:lnSpc>
              <a:spcBef>
                <a:spcPts val="375"/>
              </a:spcBef>
              <a:spcAft>
                <a:spcPts val="0"/>
              </a:spcAft>
              <a:buClr>
                <a:schemeClr val="dk1"/>
              </a:buClr>
              <a:buSzPts val="900"/>
              <a:buNone/>
              <a:defRPr sz="900"/>
            </a:lvl3pPr>
            <a:lvl4pPr indent="-228600" lvl="3" marL="1828800" algn="l">
              <a:lnSpc>
                <a:spcPct val="90000"/>
              </a:lnSpc>
              <a:spcBef>
                <a:spcPts val="375"/>
              </a:spcBef>
              <a:spcAft>
                <a:spcPts val="0"/>
              </a:spcAft>
              <a:buClr>
                <a:schemeClr val="dk1"/>
              </a:buClr>
              <a:buSzPts val="750"/>
              <a:buNone/>
              <a:defRPr sz="750"/>
            </a:lvl4pPr>
            <a:lvl5pPr indent="-228600" lvl="4" marL="2286000" algn="l">
              <a:lnSpc>
                <a:spcPct val="90000"/>
              </a:lnSpc>
              <a:spcBef>
                <a:spcPts val="375"/>
              </a:spcBef>
              <a:spcAft>
                <a:spcPts val="0"/>
              </a:spcAft>
              <a:buClr>
                <a:schemeClr val="dk1"/>
              </a:buClr>
              <a:buSzPts val="750"/>
              <a:buNone/>
              <a:defRPr sz="750"/>
            </a:lvl5pPr>
            <a:lvl6pPr indent="-228600" lvl="5" marL="2743200" algn="l">
              <a:lnSpc>
                <a:spcPct val="90000"/>
              </a:lnSpc>
              <a:spcBef>
                <a:spcPts val="375"/>
              </a:spcBef>
              <a:spcAft>
                <a:spcPts val="0"/>
              </a:spcAft>
              <a:buClr>
                <a:schemeClr val="dk1"/>
              </a:buClr>
              <a:buSzPts val="750"/>
              <a:buNone/>
              <a:defRPr sz="750"/>
            </a:lvl6pPr>
            <a:lvl7pPr indent="-228600" lvl="6" marL="3200400" algn="l">
              <a:lnSpc>
                <a:spcPct val="90000"/>
              </a:lnSpc>
              <a:spcBef>
                <a:spcPts val="375"/>
              </a:spcBef>
              <a:spcAft>
                <a:spcPts val="0"/>
              </a:spcAft>
              <a:buClr>
                <a:schemeClr val="dk1"/>
              </a:buClr>
              <a:buSzPts val="750"/>
              <a:buNone/>
              <a:defRPr sz="750"/>
            </a:lvl7pPr>
            <a:lvl8pPr indent="-228600" lvl="7" marL="3657600" algn="l">
              <a:lnSpc>
                <a:spcPct val="90000"/>
              </a:lnSpc>
              <a:spcBef>
                <a:spcPts val="375"/>
              </a:spcBef>
              <a:spcAft>
                <a:spcPts val="0"/>
              </a:spcAft>
              <a:buClr>
                <a:schemeClr val="dk1"/>
              </a:buClr>
              <a:buSzPts val="750"/>
              <a:buNone/>
              <a:defRPr sz="750"/>
            </a:lvl8pPr>
            <a:lvl9pPr indent="-228600" lvl="8" marL="4114800" algn="l">
              <a:lnSpc>
                <a:spcPct val="90000"/>
              </a:lnSpc>
              <a:spcBef>
                <a:spcPts val="375"/>
              </a:spcBef>
              <a:spcAft>
                <a:spcPts val="0"/>
              </a:spcAft>
              <a:buClr>
                <a:schemeClr val="dk1"/>
              </a:buClr>
              <a:buSzPts val="750"/>
              <a:buNone/>
              <a:defRPr sz="750"/>
            </a:lvl9pPr>
          </a:lstStyle>
          <a:p/>
        </p:txBody>
      </p:sp>
      <p:sp>
        <p:nvSpPr>
          <p:cNvPr id="62" name="Google Shape;62;p22"/>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22"/>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22"/>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3"/>
          <p:cNvSpPr txBox="1"/>
          <p:nvPr>
            <p:ph type="title"/>
          </p:nvPr>
        </p:nvSpPr>
        <p:spPr>
          <a:xfrm>
            <a:off x="628650" y="273844"/>
            <a:ext cx="7886700" cy="994172"/>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3300"/>
              <a:buFont typeface="Calibri"/>
              <a:buNone/>
              <a:defRPr b="0" i="0" sz="33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13"/>
          <p:cNvSpPr txBox="1"/>
          <p:nvPr>
            <p:ph idx="1" type="body"/>
          </p:nvPr>
        </p:nvSpPr>
        <p:spPr>
          <a:xfrm>
            <a:off x="628650" y="1369219"/>
            <a:ext cx="7886700" cy="3263504"/>
          </a:xfrm>
          <a:prstGeom prst="rect">
            <a:avLst/>
          </a:prstGeom>
          <a:noFill/>
          <a:ln>
            <a:noFill/>
          </a:ln>
        </p:spPr>
        <p:txBody>
          <a:bodyPr anchorCtr="0" anchor="t" bIns="45700" lIns="91425" spcFirstLastPara="1" rIns="91425" wrap="square" tIns="45700">
            <a:normAutofit/>
          </a:bodyPr>
          <a:lstStyle>
            <a:lvl1pPr indent="-361950" lvl="0" marL="457200" marR="0" rtl="0" algn="l">
              <a:lnSpc>
                <a:spcPct val="90000"/>
              </a:lnSpc>
              <a:spcBef>
                <a:spcPts val="75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4325" lvl="3" marL="1828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alibri"/>
                <a:ea typeface="Calibri"/>
                <a:cs typeface="Calibri"/>
                <a:sym typeface="Calibri"/>
              </a:defRPr>
            </a:lvl4pPr>
            <a:lvl5pPr indent="-314325" lvl="4" marL="22860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alibri"/>
                <a:ea typeface="Calibri"/>
                <a:cs typeface="Calibri"/>
                <a:sym typeface="Calibri"/>
              </a:defRPr>
            </a:lvl5pPr>
            <a:lvl6pPr indent="-314325" lvl="5" marL="27432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alibri"/>
                <a:ea typeface="Calibri"/>
                <a:cs typeface="Calibri"/>
                <a:sym typeface="Calibri"/>
              </a:defRPr>
            </a:lvl6pPr>
            <a:lvl7pPr indent="-314325" lvl="6" marL="32004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alibri"/>
                <a:ea typeface="Calibri"/>
                <a:cs typeface="Calibri"/>
                <a:sym typeface="Calibri"/>
              </a:defRPr>
            </a:lvl7pPr>
            <a:lvl8pPr indent="-314325" lvl="7" marL="36576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alibri"/>
                <a:ea typeface="Calibri"/>
                <a:cs typeface="Calibri"/>
                <a:sym typeface="Calibri"/>
              </a:defRPr>
            </a:lvl8pPr>
            <a:lvl9pPr indent="-314325" lvl="8" marL="4114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alibri"/>
                <a:ea typeface="Calibri"/>
                <a:cs typeface="Calibri"/>
                <a:sym typeface="Calibri"/>
              </a:defRPr>
            </a:lvl9pPr>
          </a:lstStyle>
          <a:p/>
        </p:txBody>
      </p:sp>
      <p:sp>
        <p:nvSpPr>
          <p:cNvPr id="8" name="Google Shape;8;p13"/>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13"/>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9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13"/>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3.png"/><Relationship Id="rId6" Type="http://schemas.openxmlformats.org/officeDocument/2006/relationships/image" Target="../media/image10.png"/><Relationship Id="rId7" Type="http://schemas.openxmlformats.org/officeDocument/2006/relationships/image" Target="../media/image8.png"/><Relationship Id="rId8"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hyperlink" Target="https://www.psac610.ca/executive" TargetMode="External"/><Relationship Id="rId6" Type="http://schemas.openxmlformats.org/officeDocument/2006/relationships/image" Target="../media/image7.png"/><Relationship Id="rId7"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7.png"/><Relationship Id="rId6"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png"/><Relationship Id="rId4" Type="http://schemas.openxmlformats.org/officeDocument/2006/relationships/image" Target="../media/image3.png"/><Relationship Id="rId9" Type="http://schemas.openxmlformats.org/officeDocument/2006/relationships/image" Target="../media/image10.png"/><Relationship Id="rId5" Type="http://schemas.openxmlformats.org/officeDocument/2006/relationships/hyperlink" Target="http://www.psac610.ca/committees" TargetMode="External"/><Relationship Id="rId6" Type="http://schemas.openxmlformats.org/officeDocument/2006/relationships/image" Target="../media/image28.jpg"/><Relationship Id="rId7" Type="http://schemas.openxmlformats.org/officeDocument/2006/relationships/image" Target="../media/image30.jpg"/><Relationship Id="rId8"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29.png"/><Relationship Id="rId6" Type="http://schemas.openxmlformats.org/officeDocument/2006/relationships/image" Target="../media/image8.png"/><Relationship Id="rId7" Type="http://schemas.openxmlformats.org/officeDocument/2006/relationships/image" Target="../media/image10.png"/><Relationship Id="rId8"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png"/><Relationship Id="rId4" Type="http://schemas.openxmlformats.org/officeDocument/2006/relationships/image" Target="../media/image3.png"/><Relationship Id="rId9" Type="http://schemas.openxmlformats.org/officeDocument/2006/relationships/image" Target="../media/image10.png"/><Relationship Id="rId5" Type="http://schemas.openxmlformats.org/officeDocument/2006/relationships/image" Target="../media/image6.png"/><Relationship Id="rId6" Type="http://schemas.openxmlformats.org/officeDocument/2006/relationships/image" Target="../media/image5.png"/><Relationship Id="rId7" Type="http://schemas.openxmlformats.org/officeDocument/2006/relationships/image" Target="../media/image14.png"/><Relationship Id="rId8"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7.png"/><Relationship Id="rId6"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3.png"/><Relationship Id="rId9" Type="http://schemas.openxmlformats.org/officeDocument/2006/relationships/image" Target="../media/image10.png"/><Relationship Id="rId5" Type="http://schemas.openxmlformats.org/officeDocument/2006/relationships/image" Target="../media/image6.png"/><Relationship Id="rId6" Type="http://schemas.openxmlformats.org/officeDocument/2006/relationships/image" Target="../media/image5.png"/><Relationship Id="rId7" Type="http://schemas.openxmlformats.org/officeDocument/2006/relationships/image" Target="../media/image14.png"/><Relationship Id="rId8"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hyperlink" Target="https://www.psac610.ca/resources" TargetMode="External"/><Relationship Id="rId6" Type="http://schemas.openxmlformats.org/officeDocument/2006/relationships/image" Target="../media/image18.png"/><Relationship Id="rId7" Type="http://schemas.openxmlformats.org/officeDocument/2006/relationships/image" Target="../media/image7.png"/><Relationship Id="rId8"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png"/><Relationship Id="rId4" Type="http://schemas.openxmlformats.org/officeDocument/2006/relationships/image" Target="../media/image3.png"/><Relationship Id="rId9" Type="http://schemas.openxmlformats.org/officeDocument/2006/relationships/image" Target="../media/image10.png"/><Relationship Id="rId5" Type="http://schemas.openxmlformats.org/officeDocument/2006/relationships/image" Target="../media/image16.jpg"/><Relationship Id="rId6" Type="http://schemas.openxmlformats.org/officeDocument/2006/relationships/image" Target="../media/image17.jpg"/><Relationship Id="rId7" Type="http://schemas.openxmlformats.org/officeDocument/2006/relationships/image" Target="../media/image21.jpg"/><Relationship Id="rId8"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png"/><Relationship Id="rId4" Type="http://schemas.openxmlformats.org/officeDocument/2006/relationships/image" Target="../media/image3.png"/><Relationship Id="rId9" Type="http://schemas.openxmlformats.org/officeDocument/2006/relationships/image" Target="../media/image10.png"/><Relationship Id="rId5" Type="http://schemas.openxmlformats.org/officeDocument/2006/relationships/hyperlink" Target="https://www.psac610.ca/resources" TargetMode="External"/><Relationship Id="rId6" Type="http://schemas.openxmlformats.org/officeDocument/2006/relationships/image" Target="../media/image22.png"/><Relationship Id="rId7" Type="http://schemas.openxmlformats.org/officeDocument/2006/relationships/image" Target="../media/image19.png"/><Relationship Id="rId8"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7.png"/><Relationship Id="rId6" Type="http://schemas.openxmlformats.org/officeDocument/2006/relationships/image" Target="../media/image10.png"/></Relationships>
</file>

<file path=ppt/slides/_rels/slide9.xml.rels><?xml version="1.0" encoding="UTF-8" standalone="yes"?><Relationships xmlns="http://schemas.openxmlformats.org/package/2006/relationships"><Relationship Id="rId11" Type="http://schemas.openxmlformats.org/officeDocument/2006/relationships/image" Target="../media/image10.png"/><Relationship Id="rId10"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png"/><Relationship Id="rId4" Type="http://schemas.openxmlformats.org/officeDocument/2006/relationships/image" Target="../media/image3.png"/><Relationship Id="rId9" Type="http://schemas.openxmlformats.org/officeDocument/2006/relationships/hyperlink" Target="https://www.psac610.ca/benefits-1" TargetMode="External"/><Relationship Id="rId5" Type="http://schemas.openxmlformats.org/officeDocument/2006/relationships/image" Target="../media/image24.png"/><Relationship Id="rId6" Type="http://schemas.openxmlformats.org/officeDocument/2006/relationships/image" Target="../media/image20.png"/><Relationship Id="rId7" Type="http://schemas.openxmlformats.org/officeDocument/2006/relationships/image" Target="../media/image27.png"/><Relationship Id="rId8"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1"/>
          <p:cNvSpPr txBox="1"/>
          <p:nvPr>
            <p:ph type="title"/>
          </p:nvPr>
        </p:nvSpPr>
        <p:spPr>
          <a:xfrm>
            <a:off x="0" y="2558796"/>
            <a:ext cx="9144000" cy="1169771"/>
          </a:xfrm>
          <a:prstGeom prst="rect">
            <a:avLst/>
          </a:prstGeom>
          <a:noFill/>
          <a:ln>
            <a:noFill/>
          </a:ln>
        </p:spPr>
        <p:txBody>
          <a:bodyPr anchorCtr="0" anchor="t" bIns="91425" lIns="91425" spcFirstLastPara="1" rIns="91425" wrap="square" tIns="91425">
            <a:noAutofit/>
          </a:bodyPr>
          <a:lstStyle/>
          <a:p>
            <a:pPr indent="0" lvl="0" marL="0" rtl="0" algn="ctr">
              <a:lnSpc>
                <a:spcPct val="90000"/>
              </a:lnSpc>
              <a:spcBef>
                <a:spcPts val="0"/>
              </a:spcBef>
              <a:spcAft>
                <a:spcPts val="0"/>
              </a:spcAft>
              <a:buClr>
                <a:srgbClr val="000000"/>
              </a:buClr>
              <a:buSzPts val="3200"/>
              <a:buFont typeface="Calibri"/>
              <a:buNone/>
            </a:pPr>
            <a:r>
              <a:rPr b="1" lang="en-US" sz="4200">
                <a:solidFill>
                  <a:srgbClr val="000000"/>
                </a:solidFill>
              </a:rPr>
              <a:t>Orientation</a:t>
            </a:r>
            <a:endParaRPr b="1" sz="4200">
              <a:solidFill>
                <a:srgbClr val="000000"/>
              </a:solidFill>
              <a:latin typeface="Calibri"/>
              <a:ea typeface="Calibri"/>
              <a:cs typeface="Calibri"/>
              <a:sym typeface="Calibri"/>
            </a:endParaRPr>
          </a:p>
        </p:txBody>
      </p:sp>
      <p:sp>
        <p:nvSpPr>
          <p:cNvPr id="89" name="Google Shape;89;p1"/>
          <p:cNvSpPr txBox="1"/>
          <p:nvPr>
            <p:ph idx="4294967295" type="title"/>
          </p:nvPr>
        </p:nvSpPr>
        <p:spPr>
          <a:xfrm>
            <a:off x="3551381" y="4208896"/>
            <a:ext cx="2787600" cy="332100"/>
          </a:xfrm>
          <a:prstGeom prst="rect">
            <a:avLst/>
          </a:prstGeom>
          <a:noFill/>
          <a:ln>
            <a:noFill/>
          </a:ln>
        </p:spPr>
        <p:txBody>
          <a:bodyPr anchorCtr="0" anchor="ctr" bIns="91425" lIns="91425" spcFirstLastPara="1" rIns="91425" wrap="square" tIns="91425">
            <a:noAutofit/>
          </a:bodyPr>
          <a:lstStyle/>
          <a:p>
            <a:pPr indent="0" lvl="0" marL="0" rtl="0" algn="l">
              <a:lnSpc>
                <a:spcPct val="90000"/>
              </a:lnSpc>
              <a:spcBef>
                <a:spcPts val="0"/>
              </a:spcBef>
              <a:spcAft>
                <a:spcPts val="0"/>
              </a:spcAft>
              <a:buClr>
                <a:srgbClr val="2E75B5"/>
              </a:buClr>
              <a:buSzPts val="2000"/>
              <a:buFont typeface="Calibri"/>
              <a:buNone/>
            </a:pPr>
            <a:r>
              <a:rPr b="1" lang="en-US" sz="2000">
                <a:solidFill>
                  <a:srgbClr val="2E75B5"/>
                </a:solidFill>
                <a:latin typeface="Calibri"/>
                <a:ea typeface="Calibri"/>
                <a:cs typeface="Calibri"/>
                <a:sym typeface="Calibri"/>
              </a:rPr>
              <a:t>PSAC Local 610 </a:t>
            </a:r>
            <a:endParaRPr b="1" sz="2000">
              <a:solidFill>
                <a:srgbClr val="2E75B5"/>
              </a:solidFill>
              <a:latin typeface="Calibri"/>
              <a:ea typeface="Calibri"/>
              <a:cs typeface="Calibri"/>
              <a:sym typeface="Calibri"/>
            </a:endParaRPr>
          </a:p>
        </p:txBody>
      </p:sp>
      <p:pic>
        <p:nvPicPr>
          <p:cNvPr id="90" name="Google Shape;90;p1"/>
          <p:cNvPicPr preferRelativeResize="0"/>
          <p:nvPr/>
        </p:nvPicPr>
        <p:blipFill rotWithShape="1">
          <a:blip r:embed="rId3">
            <a:alphaModFix/>
          </a:blip>
          <a:srcRect b="0" l="0" r="0" t="0"/>
          <a:stretch/>
        </p:blipFill>
        <p:spPr>
          <a:xfrm>
            <a:off x="3082613" y="3214773"/>
            <a:ext cx="468173" cy="457200"/>
          </a:xfrm>
          <a:prstGeom prst="rect">
            <a:avLst/>
          </a:prstGeom>
          <a:noFill/>
          <a:ln>
            <a:noFill/>
          </a:ln>
        </p:spPr>
      </p:pic>
      <p:pic>
        <p:nvPicPr>
          <p:cNvPr id="91" name="Google Shape;91;p1"/>
          <p:cNvPicPr preferRelativeResize="0"/>
          <p:nvPr/>
        </p:nvPicPr>
        <p:blipFill rotWithShape="1">
          <a:blip r:embed="rId4">
            <a:alphaModFix/>
          </a:blip>
          <a:srcRect b="0" l="0" r="0" t="0"/>
          <a:stretch/>
        </p:blipFill>
        <p:spPr>
          <a:xfrm>
            <a:off x="3088093" y="4631344"/>
            <a:ext cx="457200" cy="457200"/>
          </a:xfrm>
          <a:prstGeom prst="rect">
            <a:avLst/>
          </a:prstGeom>
          <a:noFill/>
          <a:ln>
            <a:noFill/>
          </a:ln>
        </p:spPr>
      </p:pic>
      <p:sp>
        <p:nvSpPr>
          <p:cNvPr id="92" name="Google Shape;92;p1"/>
          <p:cNvSpPr txBox="1"/>
          <p:nvPr/>
        </p:nvSpPr>
        <p:spPr>
          <a:xfrm>
            <a:off x="3551999" y="3247998"/>
            <a:ext cx="2786400" cy="3441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rgbClr val="2E75B5"/>
              </a:buClr>
              <a:buSzPts val="2000"/>
              <a:buFont typeface="Calibri"/>
              <a:buNone/>
            </a:pPr>
            <a:r>
              <a:rPr b="1" i="0" lang="en-US" sz="2000" u="none" cap="none" strike="noStrike">
                <a:solidFill>
                  <a:srgbClr val="2E75B5"/>
                </a:solidFill>
                <a:latin typeface="Calibri"/>
                <a:ea typeface="Calibri"/>
                <a:cs typeface="Calibri"/>
                <a:sym typeface="Calibri"/>
              </a:rPr>
              <a:t>www.psac610.ca</a:t>
            </a:r>
            <a:endParaRPr b="0" i="0" sz="1400" u="none" cap="none" strike="noStrike">
              <a:solidFill>
                <a:srgbClr val="000000"/>
              </a:solidFill>
              <a:latin typeface="Arial"/>
              <a:ea typeface="Arial"/>
              <a:cs typeface="Arial"/>
              <a:sym typeface="Arial"/>
            </a:endParaRPr>
          </a:p>
        </p:txBody>
      </p:sp>
      <p:sp>
        <p:nvSpPr>
          <p:cNvPr id="93" name="Google Shape;93;p1"/>
          <p:cNvSpPr txBox="1"/>
          <p:nvPr/>
        </p:nvSpPr>
        <p:spPr>
          <a:xfrm>
            <a:off x="3555113" y="4657507"/>
            <a:ext cx="2780100" cy="3390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rgbClr val="2E75B5"/>
              </a:buClr>
              <a:buSzPts val="2000"/>
              <a:buFont typeface="Calibri"/>
              <a:buNone/>
            </a:pPr>
            <a:r>
              <a:rPr b="1" i="0" lang="en-US" sz="2000" u="none" cap="none" strike="noStrike">
                <a:solidFill>
                  <a:srgbClr val="2E75B5"/>
                </a:solidFill>
                <a:latin typeface="Calibri"/>
                <a:ea typeface="Calibri"/>
                <a:cs typeface="Calibri"/>
                <a:sym typeface="Calibri"/>
              </a:rPr>
              <a:t>@PSAC610 </a:t>
            </a:r>
            <a:endParaRPr b="0" i="0" sz="1400" u="none" cap="none" strike="noStrike">
              <a:solidFill>
                <a:srgbClr val="000000"/>
              </a:solidFill>
              <a:latin typeface="Arial"/>
              <a:ea typeface="Arial"/>
              <a:cs typeface="Arial"/>
              <a:sym typeface="Arial"/>
            </a:endParaRPr>
          </a:p>
        </p:txBody>
      </p:sp>
      <p:pic>
        <p:nvPicPr>
          <p:cNvPr id="94" name="Google Shape;94;p1"/>
          <p:cNvPicPr preferRelativeResize="0"/>
          <p:nvPr/>
        </p:nvPicPr>
        <p:blipFill rotWithShape="1">
          <a:blip r:embed="rId5">
            <a:alphaModFix/>
          </a:blip>
          <a:srcRect b="0" l="0" r="0" t="0"/>
          <a:stretch/>
        </p:blipFill>
        <p:spPr>
          <a:xfrm>
            <a:off x="3088099" y="4174150"/>
            <a:ext cx="457201" cy="457201"/>
          </a:xfrm>
          <a:prstGeom prst="rect">
            <a:avLst/>
          </a:prstGeom>
          <a:noFill/>
          <a:ln>
            <a:noFill/>
          </a:ln>
        </p:spPr>
      </p:pic>
      <p:sp>
        <p:nvSpPr>
          <p:cNvPr id="95" name="Google Shape;95;p1"/>
          <p:cNvSpPr/>
          <p:nvPr/>
        </p:nvSpPr>
        <p:spPr>
          <a:xfrm>
            <a:off x="1030" y="4060"/>
            <a:ext cx="2803130" cy="2801392"/>
          </a:xfrm>
          <a:prstGeom prst="diagStripe">
            <a:avLst>
              <a:gd fmla="val 70986" name="adj"/>
            </a:avLst>
          </a:prstGeom>
          <a:solidFill>
            <a:srgbClr val="C00000"/>
          </a:solidFill>
          <a:ln cap="flat" cmpd="sng" w="12700">
            <a:solidFill>
              <a:srgbClr val="C0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6" name="Google Shape;96;p1"/>
          <p:cNvSpPr/>
          <p:nvPr/>
        </p:nvSpPr>
        <p:spPr>
          <a:xfrm>
            <a:off x="1030" y="4060"/>
            <a:ext cx="3748010" cy="3750099"/>
          </a:xfrm>
          <a:prstGeom prst="diagStripe">
            <a:avLst>
              <a:gd fmla="val 82385" name="adj"/>
            </a:avLst>
          </a:prstGeom>
          <a:solidFill>
            <a:srgbClr val="F1C7C7"/>
          </a:solidFill>
          <a:ln cap="flat" cmpd="sng" w="12700">
            <a:solidFill>
              <a:srgbClr val="F1C7C7"/>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7" name="Google Shape;97;p1"/>
          <p:cNvSpPr/>
          <p:nvPr/>
        </p:nvSpPr>
        <p:spPr>
          <a:xfrm rot="5400000">
            <a:off x="0" y="4060"/>
            <a:ext cx="1742219" cy="1742219"/>
          </a:xfrm>
          <a:prstGeom prst="rtTriangle">
            <a:avLst/>
          </a:prstGeom>
          <a:solidFill>
            <a:srgbClr val="7A0000"/>
          </a:solidFill>
          <a:ln cap="flat" cmpd="sng" w="12700">
            <a:solidFill>
              <a:srgbClr val="7A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8" name="Google Shape;98;p1"/>
          <p:cNvSpPr/>
          <p:nvPr/>
        </p:nvSpPr>
        <p:spPr>
          <a:xfrm rot="-5400000">
            <a:off x="7401577" y="3401281"/>
            <a:ext cx="1742219" cy="1742219"/>
          </a:xfrm>
          <a:prstGeom prst="rtTriangle">
            <a:avLst/>
          </a:prstGeom>
          <a:solidFill>
            <a:srgbClr val="000000"/>
          </a:solidFill>
          <a:ln cap="flat" cmpd="sng" w="12700">
            <a:solidFill>
              <a:srgbClr val="00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9" name="Google Shape;99;p1"/>
          <p:cNvSpPr/>
          <p:nvPr/>
        </p:nvSpPr>
        <p:spPr>
          <a:xfrm rot="10800000">
            <a:off x="6339636" y="2327872"/>
            <a:ext cx="2803130" cy="2801392"/>
          </a:xfrm>
          <a:prstGeom prst="diagStripe">
            <a:avLst>
              <a:gd fmla="val 70986" name="adj"/>
            </a:avLst>
          </a:prstGeom>
          <a:solidFill>
            <a:srgbClr val="3A3838"/>
          </a:solidFill>
          <a:ln cap="flat" cmpd="sng" w="12700">
            <a:solidFill>
              <a:srgbClr val="3A3838"/>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0" name="Google Shape;100;p1"/>
          <p:cNvSpPr/>
          <p:nvPr/>
        </p:nvSpPr>
        <p:spPr>
          <a:xfrm rot="10800000">
            <a:off x="5395990" y="1423902"/>
            <a:ext cx="3748010" cy="3750099"/>
          </a:xfrm>
          <a:prstGeom prst="diagStripe">
            <a:avLst>
              <a:gd fmla="val 82385" name="adj"/>
            </a:avLst>
          </a:prstGeom>
          <a:solidFill>
            <a:srgbClr val="D0CECE"/>
          </a:solidFill>
          <a:ln cap="flat" cmpd="sng" w="12700">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1" name="Google Shape;101;p1"/>
          <p:cNvSpPr txBox="1"/>
          <p:nvPr>
            <p:ph idx="4294967295" type="title"/>
          </p:nvPr>
        </p:nvSpPr>
        <p:spPr>
          <a:xfrm>
            <a:off x="3551406" y="3757009"/>
            <a:ext cx="2787600" cy="332100"/>
          </a:xfrm>
          <a:prstGeom prst="rect">
            <a:avLst/>
          </a:prstGeom>
          <a:noFill/>
          <a:ln>
            <a:noFill/>
          </a:ln>
        </p:spPr>
        <p:txBody>
          <a:bodyPr anchorCtr="0" anchor="ctr" bIns="91425" lIns="91425" spcFirstLastPara="1" rIns="91425" wrap="square" tIns="91425">
            <a:noAutofit/>
          </a:bodyPr>
          <a:lstStyle/>
          <a:p>
            <a:pPr indent="0" lvl="0" marL="0" rtl="0" algn="l">
              <a:lnSpc>
                <a:spcPct val="90000"/>
              </a:lnSpc>
              <a:spcBef>
                <a:spcPts val="0"/>
              </a:spcBef>
              <a:spcAft>
                <a:spcPts val="0"/>
              </a:spcAft>
              <a:buClr>
                <a:srgbClr val="2E75B5"/>
              </a:buClr>
              <a:buSzPts val="2000"/>
              <a:buFont typeface="Calibri"/>
              <a:buNone/>
            </a:pPr>
            <a:r>
              <a:rPr b="1" lang="en-US" sz="2000">
                <a:solidFill>
                  <a:srgbClr val="2E75B5"/>
                </a:solidFill>
              </a:rPr>
              <a:t>@psac610</a:t>
            </a:r>
            <a:endParaRPr b="1" sz="2000">
              <a:solidFill>
                <a:srgbClr val="2E75B5"/>
              </a:solidFill>
              <a:latin typeface="Calibri"/>
              <a:ea typeface="Calibri"/>
              <a:cs typeface="Calibri"/>
              <a:sym typeface="Calibri"/>
            </a:endParaRPr>
          </a:p>
        </p:txBody>
      </p:sp>
      <p:pic>
        <p:nvPicPr>
          <p:cNvPr id="102" name="Google Shape;102;p1"/>
          <p:cNvPicPr preferRelativeResize="0"/>
          <p:nvPr/>
        </p:nvPicPr>
        <p:blipFill rotWithShape="1">
          <a:blip r:embed="rId6">
            <a:alphaModFix/>
          </a:blip>
          <a:srcRect b="0" l="0" r="0" t="0"/>
          <a:stretch/>
        </p:blipFill>
        <p:spPr>
          <a:xfrm>
            <a:off x="3082623" y="3698122"/>
            <a:ext cx="468150" cy="449883"/>
          </a:xfrm>
          <a:prstGeom prst="rect">
            <a:avLst/>
          </a:prstGeom>
          <a:noFill/>
          <a:ln>
            <a:noFill/>
          </a:ln>
        </p:spPr>
      </p:pic>
      <p:pic>
        <p:nvPicPr>
          <p:cNvPr id="103" name="Google Shape;103;p1"/>
          <p:cNvPicPr preferRelativeResize="0"/>
          <p:nvPr/>
        </p:nvPicPr>
        <p:blipFill rotWithShape="1">
          <a:blip r:embed="rId7">
            <a:alphaModFix/>
          </a:blip>
          <a:srcRect b="0" l="0" r="0" t="0"/>
          <a:stretch/>
        </p:blipFill>
        <p:spPr>
          <a:xfrm>
            <a:off x="1193124" y="3401274"/>
            <a:ext cx="1449375" cy="1461650"/>
          </a:xfrm>
          <a:prstGeom prst="rect">
            <a:avLst/>
          </a:prstGeom>
          <a:noFill/>
          <a:ln>
            <a:noFill/>
          </a:ln>
        </p:spPr>
      </p:pic>
      <p:pic>
        <p:nvPicPr>
          <p:cNvPr id="104" name="Google Shape;104;p1"/>
          <p:cNvPicPr preferRelativeResize="0"/>
          <p:nvPr/>
        </p:nvPicPr>
        <p:blipFill rotWithShape="1">
          <a:blip r:embed="rId8">
            <a:alphaModFix/>
          </a:blip>
          <a:srcRect b="0" l="0" r="0" t="0"/>
          <a:stretch/>
        </p:blipFill>
        <p:spPr>
          <a:xfrm>
            <a:off x="2769373" y="688527"/>
            <a:ext cx="3605250" cy="21169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p8"/>
          <p:cNvSpPr/>
          <p:nvPr/>
        </p:nvSpPr>
        <p:spPr>
          <a:xfrm>
            <a:off x="0" y="-4185"/>
            <a:ext cx="9144000" cy="771353"/>
          </a:xfrm>
          <a:prstGeom prst="rect">
            <a:avLst/>
          </a:prstGeom>
          <a:solidFill>
            <a:srgbClr val="7A0000"/>
          </a:solidFill>
          <a:ln cap="flat" cmpd="sng" w="12700">
            <a:solidFill>
              <a:srgbClr val="7A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lt1"/>
                </a:solidFill>
                <a:latin typeface="Calibri"/>
                <a:ea typeface="Calibri"/>
                <a:cs typeface="Calibri"/>
                <a:sym typeface="Calibri"/>
              </a:rPr>
              <a:t>   Want to contact PSAC 610?</a:t>
            </a:r>
            <a:endParaRPr b="1" i="0" sz="1800" u="none" cap="none" strike="noStrike">
              <a:solidFill>
                <a:schemeClr val="lt1"/>
              </a:solidFill>
              <a:latin typeface="Calibri"/>
              <a:ea typeface="Calibri"/>
              <a:cs typeface="Calibri"/>
              <a:sym typeface="Calibri"/>
            </a:endParaRPr>
          </a:p>
        </p:txBody>
      </p:sp>
      <p:cxnSp>
        <p:nvCxnSpPr>
          <p:cNvPr id="255" name="Google Shape;255;p8"/>
          <p:cNvCxnSpPr/>
          <p:nvPr/>
        </p:nvCxnSpPr>
        <p:spPr>
          <a:xfrm rot="10800000">
            <a:off x="0" y="4760900"/>
            <a:ext cx="7476342" cy="0"/>
          </a:xfrm>
          <a:prstGeom prst="straightConnector1">
            <a:avLst/>
          </a:prstGeom>
          <a:noFill/>
          <a:ln cap="flat" cmpd="sng" w="57150">
            <a:solidFill>
              <a:schemeClr val="dk1"/>
            </a:solidFill>
            <a:prstDash val="solid"/>
            <a:miter lim="800000"/>
            <a:headEnd len="sm" w="sm" type="none"/>
            <a:tailEnd len="sm" w="sm" type="none"/>
          </a:ln>
        </p:spPr>
      </p:cxnSp>
      <p:sp>
        <p:nvSpPr>
          <p:cNvPr id="256" name="Google Shape;256;p8"/>
          <p:cNvSpPr txBox="1"/>
          <p:nvPr>
            <p:ph idx="4294967295" type="title"/>
          </p:nvPr>
        </p:nvSpPr>
        <p:spPr>
          <a:xfrm>
            <a:off x="5699798" y="4805201"/>
            <a:ext cx="1776544" cy="332158"/>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Clr>
                <a:schemeClr val="dk1"/>
              </a:buClr>
              <a:buSzPts val="1600"/>
              <a:buFont typeface="Calibri"/>
              <a:buNone/>
            </a:pPr>
            <a:r>
              <a:rPr b="1" lang="en-US" sz="1600">
                <a:latin typeface="Calibri"/>
                <a:ea typeface="Calibri"/>
                <a:cs typeface="Calibri"/>
                <a:sym typeface="Calibri"/>
              </a:rPr>
              <a:t>PSAC Local 610 </a:t>
            </a:r>
            <a:endParaRPr b="1" sz="1600">
              <a:latin typeface="Calibri"/>
              <a:ea typeface="Calibri"/>
              <a:cs typeface="Calibri"/>
              <a:sym typeface="Calibri"/>
            </a:endParaRPr>
          </a:p>
        </p:txBody>
      </p:sp>
      <p:pic>
        <p:nvPicPr>
          <p:cNvPr id="257" name="Google Shape;257;p8"/>
          <p:cNvPicPr preferRelativeResize="0"/>
          <p:nvPr/>
        </p:nvPicPr>
        <p:blipFill rotWithShape="1">
          <a:blip r:embed="rId3">
            <a:alphaModFix/>
          </a:blip>
          <a:srcRect b="0" l="0" r="0" t="0"/>
          <a:stretch/>
        </p:blipFill>
        <p:spPr>
          <a:xfrm>
            <a:off x="303798" y="4833748"/>
            <a:ext cx="280904" cy="274320"/>
          </a:xfrm>
          <a:prstGeom prst="rect">
            <a:avLst/>
          </a:prstGeom>
          <a:noFill/>
          <a:ln>
            <a:noFill/>
          </a:ln>
        </p:spPr>
      </p:pic>
      <p:sp>
        <p:nvSpPr>
          <p:cNvPr id="258" name="Google Shape;258;p8"/>
          <p:cNvSpPr txBox="1"/>
          <p:nvPr/>
        </p:nvSpPr>
        <p:spPr>
          <a:xfrm>
            <a:off x="503609" y="4786783"/>
            <a:ext cx="1642739" cy="344114"/>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chemeClr val="dk1"/>
              </a:buClr>
              <a:buSzPts val="1600"/>
              <a:buFont typeface="Calibri"/>
              <a:buNone/>
            </a:pPr>
            <a:r>
              <a:rPr b="1" i="0" lang="en-US" sz="1600" u="none" cap="none" strike="noStrike">
                <a:solidFill>
                  <a:schemeClr val="dk1"/>
                </a:solidFill>
                <a:latin typeface="Calibri"/>
                <a:ea typeface="Calibri"/>
                <a:cs typeface="Calibri"/>
                <a:sym typeface="Calibri"/>
              </a:rPr>
              <a:t>www.psac610.ca</a:t>
            </a:r>
            <a:endParaRPr b="0" i="0" sz="1400" u="none" cap="none" strike="noStrike">
              <a:solidFill>
                <a:srgbClr val="000000"/>
              </a:solidFill>
              <a:latin typeface="Arial"/>
              <a:ea typeface="Arial"/>
              <a:cs typeface="Arial"/>
              <a:sym typeface="Arial"/>
            </a:endParaRPr>
          </a:p>
        </p:txBody>
      </p:sp>
      <p:sp>
        <p:nvSpPr>
          <p:cNvPr id="259" name="Google Shape;259;p8"/>
          <p:cNvSpPr txBox="1"/>
          <p:nvPr/>
        </p:nvSpPr>
        <p:spPr>
          <a:xfrm>
            <a:off x="3313524" y="4841014"/>
            <a:ext cx="1366841" cy="242508"/>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chemeClr val="dk1"/>
              </a:buClr>
              <a:buSzPts val="1600"/>
              <a:buFont typeface="Calibri"/>
              <a:buNone/>
            </a:pPr>
            <a:r>
              <a:rPr b="1" i="0" lang="en-US" sz="1600" u="none" cap="none" strike="noStrike">
                <a:solidFill>
                  <a:schemeClr val="dk1"/>
                </a:solidFill>
                <a:latin typeface="Calibri"/>
                <a:ea typeface="Calibri"/>
                <a:cs typeface="Calibri"/>
                <a:sym typeface="Calibri"/>
              </a:rPr>
              <a:t>@PSAC610 </a:t>
            </a:r>
            <a:endParaRPr b="0" i="0" sz="1400" u="none" cap="none" strike="noStrike">
              <a:solidFill>
                <a:srgbClr val="000000"/>
              </a:solidFill>
              <a:latin typeface="Arial"/>
              <a:ea typeface="Arial"/>
              <a:cs typeface="Arial"/>
              <a:sym typeface="Arial"/>
            </a:endParaRPr>
          </a:p>
        </p:txBody>
      </p:sp>
      <p:pic>
        <p:nvPicPr>
          <p:cNvPr id="260" name="Google Shape;260;p8"/>
          <p:cNvPicPr preferRelativeResize="0"/>
          <p:nvPr/>
        </p:nvPicPr>
        <p:blipFill rotWithShape="1">
          <a:blip r:embed="rId4">
            <a:alphaModFix/>
          </a:blip>
          <a:srcRect b="0" l="0" r="0" t="0"/>
          <a:stretch/>
        </p:blipFill>
        <p:spPr>
          <a:xfrm>
            <a:off x="5663291" y="4824968"/>
            <a:ext cx="274320" cy="274320"/>
          </a:xfrm>
          <a:prstGeom prst="rect">
            <a:avLst/>
          </a:prstGeom>
          <a:noFill/>
          <a:ln>
            <a:noFill/>
          </a:ln>
        </p:spPr>
      </p:pic>
      <p:sp>
        <p:nvSpPr>
          <p:cNvPr id="261" name="Google Shape;261;p8"/>
          <p:cNvSpPr/>
          <p:nvPr/>
        </p:nvSpPr>
        <p:spPr>
          <a:xfrm>
            <a:off x="4256071" y="1510477"/>
            <a:ext cx="631858" cy="423345"/>
          </a:xfrm>
          <a:prstGeom prst="wedgeEllipseCallout">
            <a:avLst>
              <a:gd fmla="val -1537" name="adj1"/>
              <a:gd fmla="val -86647" name="adj2"/>
            </a:avLst>
          </a:prstGeom>
          <a:solidFill>
            <a:schemeClr val="lt1"/>
          </a:solidFill>
          <a:ln cap="flat" cmpd="sng" w="381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200"/>
              <a:buFont typeface="Arial"/>
              <a:buNone/>
            </a:pPr>
            <a:r>
              <a:rPr b="0" i="0" lang="en-US" sz="3200" u="none" cap="none" strike="noStrike">
                <a:solidFill>
                  <a:schemeClr val="dk1"/>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
        <p:nvSpPr>
          <p:cNvPr id="262" name="Google Shape;262;p8"/>
          <p:cNvSpPr/>
          <p:nvPr/>
        </p:nvSpPr>
        <p:spPr>
          <a:xfrm>
            <a:off x="211941" y="1138710"/>
            <a:ext cx="1944604" cy="570552"/>
          </a:xfrm>
          <a:prstGeom prst="roundRect">
            <a:avLst>
              <a:gd fmla="val 16667" name="adj"/>
            </a:avLst>
          </a:prstGeom>
          <a:solidFill>
            <a:srgbClr val="E1EFD8"/>
          </a:solidFill>
          <a:ln cap="flat" cmpd="sng" w="38100">
            <a:solidFill>
              <a:srgbClr val="38562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Calibri"/>
                <a:ea typeface="Calibri"/>
                <a:cs typeface="Calibri"/>
                <a:sym typeface="Calibri"/>
              </a:rPr>
              <a:t>Monthly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Calibri"/>
                <a:ea typeface="Calibri"/>
                <a:cs typeface="Calibri"/>
                <a:sym typeface="Calibri"/>
              </a:rPr>
              <a:t>Drop-in Sessions</a:t>
            </a:r>
            <a:endParaRPr b="0" i="0" sz="1400" u="none" cap="none" strike="noStrike">
              <a:solidFill>
                <a:srgbClr val="000000"/>
              </a:solidFill>
              <a:latin typeface="Arial"/>
              <a:ea typeface="Arial"/>
              <a:cs typeface="Arial"/>
              <a:sym typeface="Arial"/>
            </a:endParaRPr>
          </a:p>
        </p:txBody>
      </p:sp>
      <p:sp>
        <p:nvSpPr>
          <p:cNvPr id="263" name="Google Shape;263;p8"/>
          <p:cNvSpPr/>
          <p:nvPr/>
        </p:nvSpPr>
        <p:spPr>
          <a:xfrm>
            <a:off x="7137207" y="1138710"/>
            <a:ext cx="1680464" cy="568170"/>
          </a:xfrm>
          <a:prstGeom prst="roundRect">
            <a:avLst>
              <a:gd fmla="val 16667" name="adj"/>
            </a:avLst>
          </a:prstGeom>
          <a:solidFill>
            <a:srgbClr val="D8E2F3"/>
          </a:solidFill>
          <a:ln cap="flat" cmpd="sng" w="38100">
            <a:solidFill>
              <a:srgbClr val="1F386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dk1"/>
                </a:solidFill>
                <a:latin typeface="Calibri"/>
                <a:ea typeface="Calibri"/>
                <a:cs typeface="Calibri"/>
                <a:sym typeface="Calibri"/>
              </a:rPr>
              <a:t>Admin Staff</a:t>
            </a:r>
            <a:endParaRPr b="0" i="0" sz="1400" u="none" cap="none" strike="noStrike">
              <a:solidFill>
                <a:srgbClr val="000000"/>
              </a:solidFill>
              <a:latin typeface="Arial"/>
              <a:ea typeface="Arial"/>
              <a:cs typeface="Arial"/>
              <a:sym typeface="Arial"/>
            </a:endParaRPr>
          </a:p>
        </p:txBody>
      </p:sp>
      <p:sp>
        <p:nvSpPr>
          <p:cNvPr id="264" name="Google Shape;264;p8"/>
          <p:cNvSpPr/>
          <p:nvPr/>
        </p:nvSpPr>
        <p:spPr>
          <a:xfrm>
            <a:off x="396325" y="3242590"/>
            <a:ext cx="1496080" cy="701915"/>
          </a:xfrm>
          <a:prstGeom prst="rect">
            <a:avLst/>
          </a:prstGeom>
          <a:solidFill>
            <a:schemeClr val="lt1"/>
          </a:solidFill>
          <a:ln cap="flat" cmpd="sng" w="38100">
            <a:solidFill>
              <a:srgbClr val="7F6000"/>
            </a:solidFill>
            <a:prstDash val="solid"/>
            <a:miter lim="800000"/>
            <a:headEnd len="sm" w="sm" type="none"/>
            <a:tailEnd len="sm" w="sm" type="none"/>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Departmental</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lang="en-US" sz="1800">
                <a:solidFill>
                  <a:schemeClr val="dk1"/>
                </a:solidFill>
                <a:latin typeface="Calibri"/>
                <a:ea typeface="Calibri"/>
                <a:cs typeface="Calibri"/>
                <a:sym typeface="Calibri"/>
              </a:rPr>
              <a:t>Co-Chief</a:t>
            </a:r>
            <a:endParaRPr b="0" i="0" sz="1400" u="none" cap="none" strike="noStrike">
              <a:solidFill>
                <a:srgbClr val="000000"/>
              </a:solidFill>
              <a:latin typeface="Arial"/>
              <a:ea typeface="Arial"/>
              <a:cs typeface="Arial"/>
              <a:sym typeface="Arial"/>
            </a:endParaRPr>
          </a:p>
        </p:txBody>
      </p:sp>
      <p:sp>
        <p:nvSpPr>
          <p:cNvPr id="265" name="Google Shape;265;p8"/>
          <p:cNvSpPr/>
          <p:nvPr/>
        </p:nvSpPr>
        <p:spPr>
          <a:xfrm>
            <a:off x="211941" y="2746147"/>
            <a:ext cx="1680464" cy="568170"/>
          </a:xfrm>
          <a:prstGeom prst="roundRect">
            <a:avLst>
              <a:gd fmla="val 16667" name="adj"/>
            </a:avLst>
          </a:prstGeom>
          <a:solidFill>
            <a:srgbClr val="FFF2CC"/>
          </a:solidFill>
          <a:ln cap="flat" cmpd="sng" w="38100">
            <a:solidFill>
              <a:srgbClr val="7F6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Calibri"/>
                <a:ea typeface="Calibri"/>
                <a:cs typeface="Calibri"/>
                <a:sym typeface="Calibri"/>
              </a:rPr>
              <a:t>Stewards</a:t>
            </a:r>
            <a:endParaRPr b="0" i="0" sz="1400" u="none" cap="none" strike="noStrike">
              <a:solidFill>
                <a:srgbClr val="000000"/>
              </a:solidFill>
              <a:latin typeface="Arial"/>
              <a:ea typeface="Arial"/>
              <a:cs typeface="Arial"/>
              <a:sym typeface="Arial"/>
            </a:endParaRPr>
          </a:p>
        </p:txBody>
      </p:sp>
      <p:sp>
        <p:nvSpPr>
          <p:cNvPr id="266" name="Google Shape;266;p8"/>
          <p:cNvSpPr/>
          <p:nvPr/>
        </p:nvSpPr>
        <p:spPr>
          <a:xfrm>
            <a:off x="7050725" y="2231424"/>
            <a:ext cx="1762500" cy="1796700"/>
          </a:xfrm>
          <a:prstGeom prst="rect">
            <a:avLst/>
          </a:prstGeom>
          <a:solidFill>
            <a:schemeClr val="lt1"/>
          </a:solidFill>
          <a:ln cap="flat" cmpd="sng" w="38100">
            <a:solidFill>
              <a:srgbClr val="C0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Admin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Communications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Grievance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Equity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Post-doc</a:t>
            </a:r>
            <a:endParaRPr b="0" i="0" sz="1400" u="none" cap="none" strike="noStrike">
              <a:solidFill>
                <a:srgbClr val="000000"/>
              </a:solidFill>
              <a:latin typeface="Arial"/>
              <a:ea typeface="Arial"/>
              <a:cs typeface="Arial"/>
              <a:sym typeface="Arial"/>
            </a:endParaRPr>
          </a:p>
        </p:txBody>
      </p:sp>
      <p:cxnSp>
        <p:nvCxnSpPr>
          <p:cNvPr id="267" name="Google Shape;267;p8"/>
          <p:cNvCxnSpPr>
            <a:stCxn id="261" idx="1"/>
            <a:endCxn id="262" idx="3"/>
          </p:cNvCxnSpPr>
          <p:nvPr/>
        </p:nvCxnSpPr>
        <p:spPr>
          <a:xfrm flipH="1" rot="5400000">
            <a:off x="3178304" y="402174"/>
            <a:ext cx="148500" cy="2192100"/>
          </a:xfrm>
          <a:prstGeom prst="bentConnector2">
            <a:avLst/>
          </a:prstGeom>
          <a:noFill/>
          <a:ln cap="flat" cmpd="sng" w="38100">
            <a:solidFill>
              <a:srgbClr val="385623"/>
            </a:solidFill>
            <a:prstDash val="solid"/>
            <a:miter lim="800000"/>
            <a:headEnd len="sm" w="sm" type="none"/>
            <a:tailEnd len="med" w="med" type="triangle"/>
          </a:ln>
        </p:spPr>
      </p:cxnSp>
      <p:sp>
        <p:nvSpPr>
          <p:cNvPr id="268" name="Google Shape;268;p8"/>
          <p:cNvSpPr txBox="1"/>
          <p:nvPr/>
        </p:nvSpPr>
        <p:spPr>
          <a:xfrm>
            <a:off x="2177975" y="1080943"/>
            <a:ext cx="1202685"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General Inquiries</a:t>
            </a:r>
            <a:endParaRPr b="0" i="0" sz="1400" u="none" cap="none" strike="noStrike">
              <a:solidFill>
                <a:srgbClr val="000000"/>
              </a:solidFill>
              <a:latin typeface="Arial"/>
              <a:ea typeface="Arial"/>
              <a:cs typeface="Arial"/>
              <a:sym typeface="Arial"/>
            </a:endParaRPr>
          </a:p>
        </p:txBody>
      </p:sp>
      <p:cxnSp>
        <p:nvCxnSpPr>
          <p:cNvPr id="269" name="Google Shape;269;p8"/>
          <p:cNvCxnSpPr>
            <a:stCxn id="261" idx="7"/>
            <a:endCxn id="263" idx="1"/>
          </p:cNvCxnSpPr>
          <p:nvPr/>
        </p:nvCxnSpPr>
        <p:spPr>
          <a:xfrm flipH="1" rot="-5400000">
            <a:off x="5815988" y="101634"/>
            <a:ext cx="67500" cy="2574900"/>
          </a:xfrm>
          <a:prstGeom prst="bentConnector2">
            <a:avLst/>
          </a:prstGeom>
          <a:noFill/>
          <a:ln cap="flat" cmpd="sng" w="38100">
            <a:solidFill>
              <a:srgbClr val="1F3864"/>
            </a:solidFill>
            <a:prstDash val="solid"/>
            <a:miter lim="800000"/>
            <a:headEnd len="sm" w="sm" type="none"/>
            <a:tailEnd len="med" w="med" type="triangle"/>
          </a:ln>
        </p:spPr>
      </p:cxnSp>
      <p:sp>
        <p:nvSpPr>
          <p:cNvPr id="270" name="Google Shape;270;p8"/>
          <p:cNvSpPr txBox="1"/>
          <p:nvPr/>
        </p:nvSpPr>
        <p:spPr>
          <a:xfrm>
            <a:off x="5435768" y="1092066"/>
            <a:ext cx="1606336"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Applying for Benefits</a:t>
            </a:r>
            <a:endParaRPr b="0" i="0" sz="1400" u="none" cap="none" strike="noStrike">
              <a:solidFill>
                <a:srgbClr val="000000"/>
              </a:solidFill>
              <a:latin typeface="Arial"/>
              <a:ea typeface="Arial"/>
              <a:cs typeface="Arial"/>
              <a:sym typeface="Arial"/>
            </a:endParaRPr>
          </a:p>
        </p:txBody>
      </p:sp>
      <p:cxnSp>
        <p:nvCxnSpPr>
          <p:cNvPr id="271" name="Google Shape;271;p8"/>
          <p:cNvCxnSpPr>
            <a:stCxn id="261" idx="2"/>
            <a:endCxn id="265" idx="3"/>
          </p:cNvCxnSpPr>
          <p:nvPr/>
        </p:nvCxnSpPr>
        <p:spPr>
          <a:xfrm rot="5400000">
            <a:off x="2541404" y="1222925"/>
            <a:ext cx="1158300" cy="2456100"/>
          </a:xfrm>
          <a:prstGeom prst="bentConnector3">
            <a:avLst>
              <a:gd fmla="val 100230" name="adj1"/>
            </a:avLst>
          </a:prstGeom>
          <a:noFill/>
          <a:ln cap="flat" cmpd="sng" w="38100">
            <a:solidFill>
              <a:srgbClr val="7F6000"/>
            </a:solidFill>
            <a:prstDash val="solid"/>
            <a:miter lim="800000"/>
            <a:headEnd len="sm" w="sm" type="none"/>
            <a:tailEnd len="med" w="med" type="triangle"/>
          </a:ln>
        </p:spPr>
      </p:cxnSp>
      <p:sp>
        <p:nvSpPr>
          <p:cNvPr id="272" name="Google Shape;272;p8"/>
          <p:cNvSpPr txBox="1"/>
          <p:nvPr/>
        </p:nvSpPr>
        <p:spPr>
          <a:xfrm>
            <a:off x="1838177" y="2706086"/>
            <a:ext cx="1451560"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Workplace Concerns</a:t>
            </a:r>
            <a:endParaRPr b="0" i="0" sz="1400" u="none" cap="none" strike="noStrike">
              <a:solidFill>
                <a:srgbClr val="000000"/>
              </a:solidFill>
              <a:latin typeface="Arial"/>
              <a:ea typeface="Arial"/>
              <a:cs typeface="Arial"/>
              <a:sym typeface="Arial"/>
            </a:endParaRPr>
          </a:p>
        </p:txBody>
      </p:sp>
      <p:cxnSp>
        <p:nvCxnSpPr>
          <p:cNvPr id="273" name="Google Shape;273;p8"/>
          <p:cNvCxnSpPr>
            <a:stCxn id="261" idx="5"/>
            <a:endCxn id="274" idx="1"/>
          </p:cNvCxnSpPr>
          <p:nvPr/>
        </p:nvCxnSpPr>
        <p:spPr>
          <a:xfrm>
            <a:off x="4887929" y="1722150"/>
            <a:ext cx="1891200" cy="573300"/>
          </a:xfrm>
          <a:prstGeom prst="bentConnector2">
            <a:avLst/>
          </a:prstGeom>
          <a:noFill/>
          <a:ln cap="flat" cmpd="sng" w="38100">
            <a:solidFill>
              <a:srgbClr val="C00000"/>
            </a:solidFill>
            <a:prstDash val="solid"/>
            <a:miter lim="800000"/>
            <a:headEnd len="sm" w="sm" type="none"/>
            <a:tailEnd len="med" w="med" type="triangle"/>
          </a:ln>
        </p:spPr>
      </p:cxnSp>
      <p:sp>
        <p:nvSpPr>
          <p:cNvPr id="274" name="Google Shape;274;p8"/>
          <p:cNvSpPr/>
          <p:nvPr/>
        </p:nvSpPr>
        <p:spPr>
          <a:xfrm>
            <a:off x="6779172" y="2011227"/>
            <a:ext cx="2034155" cy="568170"/>
          </a:xfrm>
          <a:prstGeom prst="roundRect">
            <a:avLst>
              <a:gd fmla="val 16667" name="adj"/>
            </a:avLst>
          </a:prstGeom>
          <a:solidFill>
            <a:srgbClr val="FBE4D4"/>
          </a:solidFill>
          <a:ln cap="flat" cmpd="sng" w="38100">
            <a:solidFill>
              <a:srgbClr val="C0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chemeClr val="dk1"/>
                </a:solidFill>
                <a:latin typeface="Calibri"/>
                <a:ea typeface="Calibri"/>
                <a:cs typeface="Calibri"/>
                <a:sym typeface="Calibri"/>
              </a:rPr>
              <a:t>Chairs &amp; Execs</a:t>
            </a:r>
            <a:endParaRPr b="0" i="0" sz="1400" u="none" cap="none" strike="noStrike">
              <a:solidFill>
                <a:srgbClr val="000000"/>
              </a:solidFill>
              <a:latin typeface="Arial"/>
              <a:ea typeface="Arial"/>
              <a:cs typeface="Arial"/>
              <a:sym typeface="Arial"/>
            </a:endParaRPr>
          </a:p>
        </p:txBody>
      </p:sp>
      <p:sp>
        <p:nvSpPr>
          <p:cNvPr id="275" name="Google Shape;275;p8"/>
          <p:cNvSpPr txBox="1"/>
          <p:nvPr/>
        </p:nvSpPr>
        <p:spPr>
          <a:xfrm>
            <a:off x="5510809" y="1959911"/>
            <a:ext cx="1425955"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Equity Concerns</a:t>
            </a:r>
            <a:endParaRPr b="0" i="0" sz="1400" u="none" cap="none" strike="noStrike">
              <a:solidFill>
                <a:srgbClr val="000000"/>
              </a:solidFill>
              <a:latin typeface="Arial"/>
              <a:ea typeface="Arial"/>
              <a:cs typeface="Arial"/>
              <a:sym typeface="Arial"/>
            </a:endParaRPr>
          </a:p>
        </p:txBody>
      </p:sp>
      <p:sp>
        <p:nvSpPr>
          <p:cNvPr id="276" name="Google Shape;276;p8"/>
          <p:cNvSpPr/>
          <p:nvPr/>
        </p:nvSpPr>
        <p:spPr>
          <a:xfrm>
            <a:off x="0" y="4395340"/>
            <a:ext cx="74763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Contact info at: </a:t>
            </a:r>
            <a:r>
              <a:rPr b="0" i="0" lang="en-US" sz="1800" u="sng" cap="none" strike="noStrike">
                <a:solidFill>
                  <a:schemeClr val="hlink"/>
                </a:solidFill>
                <a:latin typeface="Calibri"/>
                <a:ea typeface="Calibri"/>
                <a:cs typeface="Calibri"/>
                <a:sym typeface="Calibri"/>
                <a:hlinkClick r:id="rId5"/>
              </a:rPr>
              <a:t>www.psac610.ca/executive</a:t>
            </a:r>
            <a:r>
              <a:rPr b="0" i="0" lang="en-US" sz="1800" u="none" cap="none" strike="noStrike">
                <a:solidFill>
                  <a:schemeClr val="dk1"/>
                </a:solidFill>
                <a:latin typeface="Calibri"/>
                <a:ea typeface="Calibri"/>
                <a:cs typeface="Calibri"/>
                <a:sym typeface="Calibri"/>
              </a:rPr>
              <a:t> </a:t>
            </a:r>
            <a:endParaRPr b="0" i="0" sz="1800" u="none" cap="none" strike="noStrike">
              <a:solidFill>
                <a:schemeClr val="dk1"/>
              </a:solidFill>
              <a:latin typeface="Calibri"/>
              <a:ea typeface="Calibri"/>
              <a:cs typeface="Calibri"/>
              <a:sym typeface="Calibri"/>
            </a:endParaRPr>
          </a:p>
        </p:txBody>
      </p:sp>
      <p:sp>
        <p:nvSpPr>
          <p:cNvPr id="277" name="Google Shape;277;p8"/>
          <p:cNvSpPr/>
          <p:nvPr/>
        </p:nvSpPr>
        <p:spPr>
          <a:xfrm>
            <a:off x="4364660" y="847571"/>
            <a:ext cx="414680" cy="414680"/>
          </a:xfrm>
          <a:prstGeom prst="smileyFace">
            <a:avLst>
              <a:gd fmla="val 4653" name="adj"/>
            </a:avLst>
          </a:prstGeom>
          <a:solidFill>
            <a:schemeClr val="lt2"/>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78" name="Google Shape;278;p8"/>
          <p:cNvPicPr preferRelativeResize="0"/>
          <p:nvPr/>
        </p:nvPicPr>
        <p:blipFill rotWithShape="1">
          <a:blip r:embed="rId6">
            <a:alphaModFix/>
          </a:blip>
          <a:srcRect b="0" l="0" r="0" t="0"/>
          <a:stretch/>
        </p:blipFill>
        <p:spPr>
          <a:xfrm>
            <a:off x="7324192" y="4208419"/>
            <a:ext cx="1642751" cy="964580"/>
          </a:xfrm>
          <a:prstGeom prst="rect">
            <a:avLst/>
          </a:prstGeom>
          <a:noFill/>
          <a:ln>
            <a:noFill/>
          </a:ln>
        </p:spPr>
      </p:pic>
      <p:pic>
        <p:nvPicPr>
          <p:cNvPr id="279" name="Google Shape;279;p8"/>
          <p:cNvPicPr preferRelativeResize="0"/>
          <p:nvPr/>
        </p:nvPicPr>
        <p:blipFill rotWithShape="1">
          <a:blip r:embed="rId7">
            <a:alphaModFix/>
          </a:blip>
          <a:srcRect b="0" l="0" r="0" t="0"/>
          <a:stretch/>
        </p:blipFill>
        <p:spPr>
          <a:xfrm>
            <a:off x="3099374" y="4836305"/>
            <a:ext cx="280900" cy="26993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7"/>
                                        </p:tgtEl>
                                        <p:attrNameLst>
                                          <p:attrName>style.visibility</p:attrName>
                                        </p:attrNameLst>
                                      </p:cBhvr>
                                      <p:to>
                                        <p:strVal val="visible"/>
                                      </p:to>
                                    </p:set>
                                    <p:animEffect filter="fade" transition="in">
                                      <p:cBhvr>
                                        <p:cTn dur="500"/>
                                        <p:tgtEl>
                                          <p:spTgt spid="267"/>
                                        </p:tgtEl>
                                      </p:cBhvr>
                                    </p:animEffect>
                                  </p:childTnLst>
                                </p:cTn>
                              </p:par>
                              <p:par>
                                <p:cTn fill="hold" nodeType="withEffect" presetClass="entr" presetID="10" presetSubtype="0">
                                  <p:stCondLst>
                                    <p:cond delay="0"/>
                                  </p:stCondLst>
                                  <p:childTnLst>
                                    <p:set>
                                      <p:cBhvr>
                                        <p:cTn dur="1" fill="hold">
                                          <p:stCondLst>
                                            <p:cond delay="0"/>
                                          </p:stCondLst>
                                        </p:cTn>
                                        <p:tgtEl>
                                          <p:spTgt spid="268"/>
                                        </p:tgtEl>
                                        <p:attrNameLst>
                                          <p:attrName>style.visibility</p:attrName>
                                        </p:attrNameLst>
                                      </p:cBhvr>
                                      <p:to>
                                        <p:strVal val="visible"/>
                                      </p:to>
                                    </p:set>
                                    <p:animEffect filter="fade" transition="in">
                                      <p:cBhvr>
                                        <p:cTn dur="500"/>
                                        <p:tgtEl>
                                          <p:spTgt spid="268"/>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262"/>
                                        </p:tgtEl>
                                        <p:attrNameLst>
                                          <p:attrName>style.visibility</p:attrName>
                                        </p:attrNameLst>
                                      </p:cBhvr>
                                      <p:to>
                                        <p:strVal val="visible"/>
                                      </p:to>
                                    </p:set>
                                    <p:animEffect filter="fade" transition="in">
                                      <p:cBhvr>
                                        <p:cTn dur="500"/>
                                        <p:tgtEl>
                                          <p:spTgt spid="26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1"/>
                                        </p:tgtEl>
                                        <p:attrNameLst>
                                          <p:attrName>style.visibility</p:attrName>
                                        </p:attrNameLst>
                                      </p:cBhvr>
                                      <p:to>
                                        <p:strVal val="visible"/>
                                      </p:to>
                                    </p:set>
                                    <p:animEffect filter="fade" transition="in">
                                      <p:cBhvr>
                                        <p:cTn dur="500"/>
                                        <p:tgtEl>
                                          <p:spTgt spid="271"/>
                                        </p:tgtEl>
                                      </p:cBhvr>
                                    </p:animEffect>
                                  </p:childTnLst>
                                </p:cTn>
                              </p:par>
                              <p:par>
                                <p:cTn fill="hold" nodeType="withEffect" presetClass="entr" presetID="10" presetSubtype="0">
                                  <p:stCondLst>
                                    <p:cond delay="0"/>
                                  </p:stCondLst>
                                  <p:childTnLst>
                                    <p:set>
                                      <p:cBhvr>
                                        <p:cTn dur="1" fill="hold">
                                          <p:stCondLst>
                                            <p:cond delay="0"/>
                                          </p:stCondLst>
                                        </p:cTn>
                                        <p:tgtEl>
                                          <p:spTgt spid="272"/>
                                        </p:tgtEl>
                                        <p:attrNameLst>
                                          <p:attrName>style.visibility</p:attrName>
                                        </p:attrNameLst>
                                      </p:cBhvr>
                                      <p:to>
                                        <p:strVal val="visible"/>
                                      </p:to>
                                    </p:set>
                                    <p:animEffect filter="fade" transition="in">
                                      <p:cBhvr>
                                        <p:cTn dur="500"/>
                                        <p:tgtEl>
                                          <p:spTgt spid="272"/>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265"/>
                                        </p:tgtEl>
                                        <p:attrNameLst>
                                          <p:attrName>style.visibility</p:attrName>
                                        </p:attrNameLst>
                                      </p:cBhvr>
                                      <p:to>
                                        <p:strVal val="visible"/>
                                      </p:to>
                                    </p:set>
                                    <p:animEffect filter="fade" transition="in">
                                      <p:cBhvr>
                                        <p:cTn dur="500"/>
                                        <p:tgtEl>
                                          <p:spTgt spid="265"/>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264"/>
                                        </p:tgtEl>
                                        <p:attrNameLst>
                                          <p:attrName>style.visibility</p:attrName>
                                        </p:attrNameLst>
                                      </p:cBhvr>
                                      <p:to>
                                        <p:strVal val="visible"/>
                                      </p:to>
                                    </p:set>
                                    <p:animEffect filter="fade" transition="in">
                                      <p:cBhvr>
                                        <p:cTn dur="500"/>
                                        <p:tgtEl>
                                          <p:spTgt spid="26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9"/>
                                        </p:tgtEl>
                                        <p:attrNameLst>
                                          <p:attrName>style.visibility</p:attrName>
                                        </p:attrNameLst>
                                      </p:cBhvr>
                                      <p:to>
                                        <p:strVal val="visible"/>
                                      </p:to>
                                    </p:set>
                                    <p:animEffect filter="fade" transition="in">
                                      <p:cBhvr>
                                        <p:cTn dur="500"/>
                                        <p:tgtEl>
                                          <p:spTgt spid="269"/>
                                        </p:tgtEl>
                                      </p:cBhvr>
                                    </p:animEffect>
                                  </p:childTnLst>
                                </p:cTn>
                              </p:par>
                              <p:par>
                                <p:cTn fill="hold" nodeType="withEffect" presetClass="entr" presetID="10" presetSubtype="0">
                                  <p:stCondLst>
                                    <p:cond delay="0"/>
                                  </p:stCondLst>
                                  <p:childTnLst>
                                    <p:set>
                                      <p:cBhvr>
                                        <p:cTn dur="1" fill="hold">
                                          <p:stCondLst>
                                            <p:cond delay="0"/>
                                          </p:stCondLst>
                                        </p:cTn>
                                        <p:tgtEl>
                                          <p:spTgt spid="270"/>
                                        </p:tgtEl>
                                        <p:attrNameLst>
                                          <p:attrName>style.visibility</p:attrName>
                                        </p:attrNameLst>
                                      </p:cBhvr>
                                      <p:to>
                                        <p:strVal val="visible"/>
                                      </p:to>
                                    </p:set>
                                    <p:animEffect filter="fade" transition="in">
                                      <p:cBhvr>
                                        <p:cTn dur="500"/>
                                        <p:tgtEl>
                                          <p:spTgt spid="270"/>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263"/>
                                        </p:tgtEl>
                                        <p:attrNameLst>
                                          <p:attrName>style.visibility</p:attrName>
                                        </p:attrNameLst>
                                      </p:cBhvr>
                                      <p:to>
                                        <p:strVal val="visible"/>
                                      </p:to>
                                    </p:set>
                                    <p:animEffect filter="fade" transition="in">
                                      <p:cBhvr>
                                        <p:cTn dur="500"/>
                                        <p:tgtEl>
                                          <p:spTgt spid="26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3"/>
                                        </p:tgtEl>
                                        <p:attrNameLst>
                                          <p:attrName>style.visibility</p:attrName>
                                        </p:attrNameLst>
                                      </p:cBhvr>
                                      <p:to>
                                        <p:strVal val="visible"/>
                                      </p:to>
                                    </p:set>
                                    <p:animEffect filter="fade" transition="in">
                                      <p:cBhvr>
                                        <p:cTn dur="500"/>
                                        <p:tgtEl>
                                          <p:spTgt spid="273"/>
                                        </p:tgtEl>
                                      </p:cBhvr>
                                    </p:animEffect>
                                  </p:childTnLst>
                                </p:cTn>
                              </p:par>
                              <p:par>
                                <p:cTn fill="hold" nodeType="withEffect" presetClass="entr" presetID="10" presetSubtype="0">
                                  <p:stCondLst>
                                    <p:cond delay="0"/>
                                  </p:stCondLst>
                                  <p:childTnLst>
                                    <p:set>
                                      <p:cBhvr>
                                        <p:cTn dur="1" fill="hold">
                                          <p:stCondLst>
                                            <p:cond delay="0"/>
                                          </p:stCondLst>
                                        </p:cTn>
                                        <p:tgtEl>
                                          <p:spTgt spid="275"/>
                                        </p:tgtEl>
                                        <p:attrNameLst>
                                          <p:attrName>style.visibility</p:attrName>
                                        </p:attrNameLst>
                                      </p:cBhvr>
                                      <p:to>
                                        <p:strVal val="visible"/>
                                      </p:to>
                                    </p:set>
                                    <p:animEffect filter="fade" transition="in">
                                      <p:cBhvr>
                                        <p:cTn dur="500"/>
                                        <p:tgtEl>
                                          <p:spTgt spid="275"/>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274"/>
                                        </p:tgtEl>
                                        <p:attrNameLst>
                                          <p:attrName>style.visibility</p:attrName>
                                        </p:attrNameLst>
                                      </p:cBhvr>
                                      <p:to>
                                        <p:strVal val="visible"/>
                                      </p:to>
                                    </p:set>
                                    <p:animEffect filter="fade" transition="in">
                                      <p:cBhvr>
                                        <p:cTn dur="500"/>
                                        <p:tgtEl>
                                          <p:spTgt spid="274"/>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266"/>
                                        </p:tgtEl>
                                        <p:attrNameLst>
                                          <p:attrName>style.visibility</p:attrName>
                                        </p:attrNameLst>
                                      </p:cBhvr>
                                      <p:to>
                                        <p:strVal val="visible"/>
                                      </p:to>
                                    </p:set>
                                    <p:animEffect filter="fade" transition="in">
                                      <p:cBhvr>
                                        <p:cTn dur="500"/>
                                        <p:tgtEl>
                                          <p:spTgt spid="26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id="284" name="Google Shape;284;p9"/>
          <p:cNvSpPr/>
          <p:nvPr/>
        </p:nvSpPr>
        <p:spPr>
          <a:xfrm>
            <a:off x="0" y="-4185"/>
            <a:ext cx="9144000" cy="771353"/>
          </a:xfrm>
          <a:prstGeom prst="rect">
            <a:avLst/>
          </a:prstGeom>
          <a:solidFill>
            <a:srgbClr val="7A0000"/>
          </a:solidFill>
          <a:ln cap="flat" cmpd="sng" w="12700">
            <a:solidFill>
              <a:srgbClr val="7A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lt1"/>
                </a:solidFill>
                <a:latin typeface="Calibri"/>
                <a:ea typeface="Calibri"/>
                <a:cs typeface="Calibri"/>
                <a:sym typeface="Calibri"/>
              </a:rPr>
              <a:t>   What about Health and Safety?</a:t>
            </a:r>
            <a:endParaRPr b="1" i="0" sz="1800" u="none" cap="none" strike="noStrike">
              <a:solidFill>
                <a:schemeClr val="lt1"/>
              </a:solidFill>
              <a:latin typeface="Calibri"/>
              <a:ea typeface="Calibri"/>
              <a:cs typeface="Calibri"/>
              <a:sym typeface="Calibri"/>
            </a:endParaRPr>
          </a:p>
        </p:txBody>
      </p:sp>
      <p:cxnSp>
        <p:nvCxnSpPr>
          <p:cNvPr id="285" name="Google Shape;285;p9"/>
          <p:cNvCxnSpPr/>
          <p:nvPr/>
        </p:nvCxnSpPr>
        <p:spPr>
          <a:xfrm rot="10800000">
            <a:off x="0" y="4760900"/>
            <a:ext cx="7476342" cy="0"/>
          </a:xfrm>
          <a:prstGeom prst="straightConnector1">
            <a:avLst/>
          </a:prstGeom>
          <a:noFill/>
          <a:ln cap="flat" cmpd="sng" w="57150">
            <a:solidFill>
              <a:schemeClr val="dk1"/>
            </a:solidFill>
            <a:prstDash val="solid"/>
            <a:miter lim="800000"/>
            <a:headEnd len="sm" w="sm" type="none"/>
            <a:tailEnd len="sm" w="sm" type="none"/>
          </a:ln>
        </p:spPr>
      </p:cxnSp>
      <p:sp>
        <p:nvSpPr>
          <p:cNvPr id="286" name="Google Shape;286;p9"/>
          <p:cNvSpPr txBox="1"/>
          <p:nvPr>
            <p:ph idx="4294967295" type="title"/>
          </p:nvPr>
        </p:nvSpPr>
        <p:spPr>
          <a:xfrm>
            <a:off x="5699798" y="4805201"/>
            <a:ext cx="1776544" cy="332158"/>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Clr>
                <a:schemeClr val="dk1"/>
              </a:buClr>
              <a:buSzPts val="1600"/>
              <a:buFont typeface="Calibri"/>
              <a:buNone/>
            </a:pPr>
            <a:r>
              <a:rPr b="1" lang="en-US" sz="1600">
                <a:latin typeface="Calibri"/>
                <a:ea typeface="Calibri"/>
                <a:cs typeface="Calibri"/>
                <a:sym typeface="Calibri"/>
              </a:rPr>
              <a:t>PSAC Local 610 </a:t>
            </a:r>
            <a:endParaRPr b="1" sz="1600">
              <a:latin typeface="Calibri"/>
              <a:ea typeface="Calibri"/>
              <a:cs typeface="Calibri"/>
              <a:sym typeface="Calibri"/>
            </a:endParaRPr>
          </a:p>
        </p:txBody>
      </p:sp>
      <p:pic>
        <p:nvPicPr>
          <p:cNvPr id="287" name="Google Shape;287;p9"/>
          <p:cNvPicPr preferRelativeResize="0"/>
          <p:nvPr/>
        </p:nvPicPr>
        <p:blipFill rotWithShape="1">
          <a:blip r:embed="rId3">
            <a:alphaModFix/>
          </a:blip>
          <a:srcRect b="0" l="0" r="0" t="0"/>
          <a:stretch/>
        </p:blipFill>
        <p:spPr>
          <a:xfrm>
            <a:off x="303798" y="4833748"/>
            <a:ext cx="280904" cy="274320"/>
          </a:xfrm>
          <a:prstGeom prst="rect">
            <a:avLst/>
          </a:prstGeom>
          <a:noFill/>
          <a:ln>
            <a:noFill/>
          </a:ln>
        </p:spPr>
      </p:pic>
      <p:sp>
        <p:nvSpPr>
          <p:cNvPr id="288" name="Google Shape;288;p9"/>
          <p:cNvSpPr txBox="1"/>
          <p:nvPr/>
        </p:nvSpPr>
        <p:spPr>
          <a:xfrm>
            <a:off x="503609" y="4786783"/>
            <a:ext cx="1642739" cy="344114"/>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chemeClr val="dk1"/>
              </a:buClr>
              <a:buSzPts val="1600"/>
              <a:buFont typeface="Calibri"/>
              <a:buNone/>
            </a:pPr>
            <a:r>
              <a:rPr b="1" i="0" lang="en-US" sz="1600" u="none" cap="none" strike="noStrike">
                <a:solidFill>
                  <a:schemeClr val="dk1"/>
                </a:solidFill>
                <a:latin typeface="Calibri"/>
                <a:ea typeface="Calibri"/>
                <a:cs typeface="Calibri"/>
                <a:sym typeface="Calibri"/>
              </a:rPr>
              <a:t>www.psac610.ca</a:t>
            </a:r>
            <a:endParaRPr b="0" i="0" sz="1400" u="none" cap="none" strike="noStrike">
              <a:solidFill>
                <a:srgbClr val="000000"/>
              </a:solidFill>
              <a:latin typeface="Arial"/>
              <a:ea typeface="Arial"/>
              <a:cs typeface="Arial"/>
              <a:sym typeface="Arial"/>
            </a:endParaRPr>
          </a:p>
        </p:txBody>
      </p:sp>
      <p:sp>
        <p:nvSpPr>
          <p:cNvPr id="289" name="Google Shape;289;p9"/>
          <p:cNvSpPr txBox="1"/>
          <p:nvPr/>
        </p:nvSpPr>
        <p:spPr>
          <a:xfrm>
            <a:off x="3313524" y="4841014"/>
            <a:ext cx="1366841" cy="242508"/>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chemeClr val="dk1"/>
              </a:buClr>
              <a:buSzPts val="1600"/>
              <a:buFont typeface="Calibri"/>
              <a:buNone/>
            </a:pPr>
            <a:r>
              <a:rPr b="1" i="0" lang="en-US" sz="1600" u="none" cap="none" strike="noStrike">
                <a:solidFill>
                  <a:schemeClr val="dk1"/>
                </a:solidFill>
                <a:latin typeface="Calibri"/>
                <a:ea typeface="Calibri"/>
                <a:cs typeface="Calibri"/>
                <a:sym typeface="Calibri"/>
              </a:rPr>
              <a:t>@PSAC610 </a:t>
            </a:r>
            <a:endParaRPr b="0" i="0" sz="1400" u="none" cap="none" strike="noStrike">
              <a:solidFill>
                <a:srgbClr val="000000"/>
              </a:solidFill>
              <a:latin typeface="Arial"/>
              <a:ea typeface="Arial"/>
              <a:cs typeface="Arial"/>
              <a:sym typeface="Arial"/>
            </a:endParaRPr>
          </a:p>
        </p:txBody>
      </p:sp>
      <p:pic>
        <p:nvPicPr>
          <p:cNvPr id="290" name="Google Shape;290;p9"/>
          <p:cNvPicPr preferRelativeResize="0"/>
          <p:nvPr/>
        </p:nvPicPr>
        <p:blipFill rotWithShape="1">
          <a:blip r:embed="rId4">
            <a:alphaModFix/>
          </a:blip>
          <a:srcRect b="0" l="0" r="0" t="0"/>
          <a:stretch/>
        </p:blipFill>
        <p:spPr>
          <a:xfrm>
            <a:off x="5663291" y="4824968"/>
            <a:ext cx="274320" cy="274320"/>
          </a:xfrm>
          <a:prstGeom prst="rect">
            <a:avLst/>
          </a:prstGeom>
          <a:noFill/>
          <a:ln>
            <a:noFill/>
          </a:ln>
        </p:spPr>
      </p:pic>
      <p:sp>
        <p:nvSpPr>
          <p:cNvPr id="291" name="Google Shape;291;p9"/>
          <p:cNvSpPr txBox="1"/>
          <p:nvPr>
            <p:ph idx="1" type="body"/>
          </p:nvPr>
        </p:nvSpPr>
        <p:spPr>
          <a:xfrm>
            <a:off x="389614" y="767169"/>
            <a:ext cx="8428057" cy="3949432"/>
          </a:xfrm>
          <a:prstGeom prst="rect">
            <a:avLst/>
          </a:prstGeom>
          <a:noFill/>
          <a:ln>
            <a:noFill/>
          </a:ln>
        </p:spPr>
        <p:txBody>
          <a:bodyPr anchorCtr="0" anchor="t" bIns="91425" lIns="91425" spcFirstLastPara="1" rIns="91425" wrap="square" tIns="91425">
            <a:noAutofit/>
          </a:bodyPr>
          <a:lstStyle/>
          <a:p>
            <a:pPr indent="-342900" lvl="0" marL="463550" rtl="0" algn="just">
              <a:lnSpc>
                <a:spcPct val="90000"/>
              </a:lnSpc>
              <a:spcBef>
                <a:spcPts val="0"/>
              </a:spcBef>
              <a:spcAft>
                <a:spcPts val="0"/>
              </a:spcAft>
              <a:buClr>
                <a:schemeClr val="dk1"/>
              </a:buClr>
              <a:buSzPts val="2200"/>
              <a:buFont typeface="Arial"/>
              <a:buChar char="•"/>
            </a:pPr>
            <a:r>
              <a:rPr lang="en-US" sz="2200"/>
              <a:t>Collective Agreement holds the list of your rights and duties:</a:t>
            </a:r>
            <a:endParaRPr/>
          </a:p>
          <a:p>
            <a:pPr indent="-342900" lvl="1" marL="946150" rtl="0" algn="just">
              <a:lnSpc>
                <a:spcPct val="90000"/>
              </a:lnSpc>
              <a:spcBef>
                <a:spcPts val="300"/>
              </a:spcBef>
              <a:spcAft>
                <a:spcPts val="0"/>
              </a:spcAft>
              <a:buClr>
                <a:schemeClr val="dk1"/>
              </a:buClr>
              <a:buSzPts val="1900"/>
              <a:buFont typeface="Courier New"/>
              <a:buChar char="o"/>
            </a:pPr>
            <a:r>
              <a:rPr lang="en-US" sz="1900"/>
              <a:t>Complying with the provisions of the Occupational Health and Safety Act</a:t>
            </a:r>
            <a:endParaRPr/>
          </a:p>
          <a:p>
            <a:pPr indent="-342900" lvl="1" marL="946150" rtl="0" algn="just">
              <a:lnSpc>
                <a:spcPct val="90000"/>
              </a:lnSpc>
              <a:spcBef>
                <a:spcPts val="300"/>
              </a:spcBef>
              <a:spcAft>
                <a:spcPts val="0"/>
              </a:spcAft>
              <a:buClr>
                <a:schemeClr val="dk1"/>
              </a:buClr>
              <a:buSzPts val="2000"/>
              <a:buFont typeface="Courier New"/>
              <a:buChar char="o"/>
            </a:pPr>
            <a:r>
              <a:rPr lang="en-US" sz="2000"/>
              <a:t>Access to appropriate training and PPE</a:t>
            </a:r>
            <a:endParaRPr/>
          </a:p>
          <a:p>
            <a:pPr indent="-342900" lvl="1" marL="946150" rtl="0" algn="just">
              <a:lnSpc>
                <a:spcPct val="90000"/>
              </a:lnSpc>
              <a:spcBef>
                <a:spcPts val="300"/>
              </a:spcBef>
              <a:spcAft>
                <a:spcPts val="0"/>
              </a:spcAft>
              <a:buClr>
                <a:schemeClr val="dk1"/>
              </a:buClr>
              <a:buSzPts val="2000"/>
              <a:buFont typeface="Courier New"/>
              <a:buChar char="o"/>
            </a:pPr>
            <a:r>
              <a:rPr lang="en-US" sz="2000"/>
              <a:t>Remember to inform of any circumstance endangering you or others</a:t>
            </a:r>
            <a:endParaRPr sz="1900"/>
          </a:p>
          <a:p>
            <a:pPr indent="-266700" lvl="0" marL="463550" rtl="0" algn="just">
              <a:lnSpc>
                <a:spcPct val="90000"/>
              </a:lnSpc>
              <a:spcBef>
                <a:spcPts val="0"/>
              </a:spcBef>
              <a:spcAft>
                <a:spcPts val="0"/>
              </a:spcAft>
              <a:buClr>
                <a:schemeClr val="dk1"/>
              </a:buClr>
              <a:buSzPts val="1200"/>
              <a:buFont typeface="Arial"/>
              <a:buNone/>
            </a:pPr>
            <a:r>
              <a:t/>
            </a:r>
            <a:endParaRPr sz="1200"/>
          </a:p>
          <a:p>
            <a:pPr indent="-342900" lvl="0" marL="463550" rtl="0" algn="just">
              <a:lnSpc>
                <a:spcPct val="90000"/>
              </a:lnSpc>
              <a:spcBef>
                <a:spcPts val="0"/>
              </a:spcBef>
              <a:spcAft>
                <a:spcPts val="0"/>
              </a:spcAft>
              <a:buClr>
                <a:schemeClr val="dk1"/>
              </a:buClr>
              <a:buSzPts val="2000"/>
              <a:buFont typeface="Arial"/>
              <a:buChar char="•"/>
            </a:pPr>
            <a:r>
              <a:rPr lang="en-US" sz="2000"/>
              <a:t>Learning about H&amp;S:  </a:t>
            </a:r>
            <a:r>
              <a:rPr lang="en-US" sz="2000">
                <a:solidFill>
                  <a:srgbClr val="0070C0"/>
                </a:solidFill>
              </a:rPr>
              <a:t>uwo.ca/hr/learning/required/index.html</a:t>
            </a:r>
            <a:endParaRPr/>
          </a:p>
          <a:p>
            <a:pPr indent="0" lvl="0" marL="0" rtl="0" algn="just">
              <a:lnSpc>
                <a:spcPct val="90000"/>
              </a:lnSpc>
              <a:spcBef>
                <a:spcPts val="0"/>
              </a:spcBef>
              <a:spcAft>
                <a:spcPts val="0"/>
              </a:spcAft>
              <a:buClr>
                <a:schemeClr val="dk1"/>
              </a:buClr>
              <a:buSzPts val="1200"/>
              <a:buNone/>
            </a:pPr>
            <a:r>
              <a:t/>
            </a:r>
            <a:endParaRPr sz="1200">
              <a:solidFill>
                <a:srgbClr val="0070C0"/>
              </a:solidFill>
            </a:endParaRPr>
          </a:p>
          <a:p>
            <a:pPr indent="-342900" lvl="0" marL="463550" rtl="0" algn="just">
              <a:lnSpc>
                <a:spcPct val="90000"/>
              </a:lnSpc>
              <a:spcBef>
                <a:spcPts val="0"/>
              </a:spcBef>
              <a:spcAft>
                <a:spcPts val="0"/>
              </a:spcAft>
              <a:buClr>
                <a:schemeClr val="dk1"/>
              </a:buClr>
              <a:buSzPts val="2000"/>
              <a:buFont typeface="Arial"/>
              <a:buChar char="•"/>
            </a:pPr>
            <a:r>
              <a:rPr lang="en-US" sz="2000"/>
              <a:t>Health and Safety contacts: </a:t>
            </a:r>
            <a:r>
              <a:rPr lang="en-US" sz="2000">
                <a:solidFill>
                  <a:srgbClr val="0070C0"/>
                </a:solidFill>
              </a:rPr>
              <a:t>uwo.ca/hr/safety/contacts/index.html</a:t>
            </a:r>
            <a:endParaRPr/>
          </a:p>
          <a:p>
            <a:pPr indent="0" lvl="0" marL="0" rtl="0" algn="just">
              <a:lnSpc>
                <a:spcPct val="90000"/>
              </a:lnSpc>
              <a:spcBef>
                <a:spcPts val="0"/>
              </a:spcBef>
              <a:spcAft>
                <a:spcPts val="0"/>
              </a:spcAft>
              <a:buSzPts val="1800"/>
              <a:buNone/>
            </a:pPr>
            <a:r>
              <a:t/>
            </a:r>
            <a:endParaRPr/>
          </a:p>
        </p:txBody>
      </p:sp>
      <p:pic>
        <p:nvPicPr>
          <p:cNvPr id="292" name="Google Shape;292;p9"/>
          <p:cNvPicPr preferRelativeResize="0"/>
          <p:nvPr/>
        </p:nvPicPr>
        <p:blipFill rotWithShape="1">
          <a:blip r:embed="rId5">
            <a:alphaModFix/>
          </a:blip>
          <a:srcRect b="0" l="0" r="0" t="0"/>
          <a:stretch/>
        </p:blipFill>
        <p:spPr>
          <a:xfrm>
            <a:off x="7324192" y="4208419"/>
            <a:ext cx="1642751" cy="964580"/>
          </a:xfrm>
          <a:prstGeom prst="rect">
            <a:avLst/>
          </a:prstGeom>
          <a:noFill/>
          <a:ln>
            <a:noFill/>
          </a:ln>
        </p:spPr>
      </p:pic>
      <p:pic>
        <p:nvPicPr>
          <p:cNvPr id="293" name="Google Shape;293;p9"/>
          <p:cNvPicPr preferRelativeResize="0"/>
          <p:nvPr/>
        </p:nvPicPr>
        <p:blipFill rotWithShape="1">
          <a:blip r:embed="rId6">
            <a:alphaModFix/>
          </a:blip>
          <a:srcRect b="0" l="0" r="0" t="0"/>
          <a:stretch/>
        </p:blipFill>
        <p:spPr>
          <a:xfrm>
            <a:off x="3099374" y="4836305"/>
            <a:ext cx="280900" cy="26993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sp>
        <p:nvSpPr>
          <p:cNvPr id="298" name="Google Shape;298;p11"/>
          <p:cNvSpPr/>
          <p:nvPr/>
        </p:nvSpPr>
        <p:spPr>
          <a:xfrm>
            <a:off x="0" y="-4185"/>
            <a:ext cx="9144000" cy="771353"/>
          </a:xfrm>
          <a:prstGeom prst="rect">
            <a:avLst/>
          </a:prstGeom>
          <a:solidFill>
            <a:srgbClr val="7A0000"/>
          </a:solidFill>
          <a:ln cap="flat" cmpd="sng" w="12700">
            <a:solidFill>
              <a:srgbClr val="7A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lt1"/>
                </a:solidFill>
                <a:latin typeface="Calibri"/>
                <a:ea typeface="Calibri"/>
                <a:cs typeface="Calibri"/>
                <a:sym typeface="Calibri"/>
              </a:rPr>
              <a:t>   Do you want to get involved?</a:t>
            </a:r>
            <a:endParaRPr b="1" i="0" sz="1800" u="none" cap="none" strike="noStrike">
              <a:solidFill>
                <a:schemeClr val="lt1"/>
              </a:solidFill>
              <a:latin typeface="Calibri"/>
              <a:ea typeface="Calibri"/>
              <a:cs typeface="Calibri"/>
              <a:sym typeface="Calibri"/>
            </a:endParaRPr>
          </a:p>
        </p:txBody>
      </p:sp>
      <p:cxnSp>
        <p:nvCxnSpPr>
          <p:cNvPr id="299" name="Google Shape;299;p11"/>
          <p:cNvCxnSpPr/>
          <p:nvPr/>
        </p:nvCxnSpPr>
        <p:spPr>
          <a:xfrm rot="10800000">
            <a:off x="0" y="4760900"/>
            <a:ext cx="7476342" cy="0"/>
          </a:xfrm>
          <a:prstGeom prst="straightConnector1">
            <a:avLst/>
          </a:prstGeom>
          <a:noFill/>
          <a:ln cap="flat" cmpd="sng" w="57150">
            <a:solidFill>
              <a:schemeClr val="dk1"/>
            </a:solidFill>
            <a:prstDash val="solid"/>
            <a:miter lim="800000"/>
            <a:headEnd len="sm" w="sm" type="none"/>
            <a:tailEnd len="sm" w="sm" type="none"/>
          </a:ln>
        </p:spPr>
      </p:cxnSp>
      <p:sp>
        <p:nvSpPr>
          <p:cNvPr id="300" name="Google Shape;300;p11"/>
          <p:cNvSpPr txBox="1"/>
          <p:nvPr>
            <p:ph idx="4294967295" type="title"/>
          </p:nvPr>
        </p:nvSpPr>
        <p:spPr>
          <a:xfrm>
            <a:off x="5699798" y="4805201"/>
            <a:ext cx="1776544" cy="332158"/>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Clr>
                <a:schemeClr val="dk1"/>
              </a:buClr>
              <a:buSzPts val="1600"/>
              <a:buFont typeface="Calibri"/>
              <a:buNone/>
            </a:pPr>
            <a:r>
              <a:rPr b="1" lang="en-US" sz="1600">
                <a:latin typeface="Calibri"/>
                <a:ea typeface="Calibri"/>
                <a:cs typeface="Calibri"/>
                <a:sym typeface="Calibri"/>
              </a:rPr>
              <a:t>PSAC Local 610 </a:t>
            </a:r>
            <a:endParaRPr b="1" sz="1600">
              <a:latin typeface="Calibri"/>
              <a:ea typeface="Calibri"/>
              <a:cs typeface="Calibri"/>
              <a:sym typeface="Calibri"/>
            </a:endParaRPr>
          </a:p>
        </p:txBody>
      </p:sp>
      <p:pic>
        <p:nvPicPr>
          <p:cNvPr id="301" name="Google Shape;301;p11"/>
          <p:cNvPicPr preferRelativeResize="0"/>
          <p:nvPr/>
        </p:nvPicPr>
        <p:blipFill rotWithShape="1">
          <a:blip r:embed="rId3">
            <a:alphaModFix/>
          </a:blip>
          <a:srcRect b="0" l="0" r="0" t="0"/>
          <a:stretch/>
        </p:blipFill>
        <p:spPr>
          <a:xfrm>
            <a:off x="303798" y="4833748"/>
            <a:ext cx="280904" cy="274320"/>
          </a:xfrm>
          <a:prstGeom prst="rect">
            <a:avLst/>
          </a:prstGeom>
          <a:noFill/>
          <a:ln>
            <a:noFill/>
          </a:ln>
        </p:spPr>
      </p:pic>
      <p:sp>
        <p:nvSpPr>
          <p:cNvPr id="302" name="Google Shape;302;p11"/>
          <p:cNvSpPr txBox="1"/>
          <p:nvPr/>
        </p:nvSpPr>
        <p:spPr>
          <a:xfrm>
            <a:off x="503609" y="4786783"/>
            <a:ext cx="1642739" cy="344114"/>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chemeClr val="dk1"/>
              </a:buClr>
              <a:buSzPts val="1600"/>
              <a:buFont typeface="Calibri"/>
              <a:buNone/>
            </a:pPr>
            <a:r>
              <a:rPr b="1" i="0" lang="en-US" sz="1600" u="none" cap="none" strike="noStrike">
                <a:solidFill>
                  <a:schemeClr val="dk1"/>
                </a:solidFill>
                <a:latin typeface="Calibri"/>
                <a:ea typeface="Calibri"/>
                <a:cs typeface="Calibri"/>
                <a:sym typeface="Calibri"/>
              </a:rPr>
              <a:t>www.psac610.ca</a:t>
            </a:r>
            <a:endParaRPr b="0" i="0" sz="1400" u="none" cap="none" strike="noStrike">
              <a:solidFill>
                <a:srgbClr val="000000"/>
              </a:solidFill>
              <a:latin typeface="Arial"/>
              <a:ea typeface="Arial"/>
              <a:cs typeface="Arial"/>
              <a:sym typeface="Arial"/>
            </a:endParaRPr>
          </a:p>
        </p:txBody>
      </p:sp>
      <p:sp>
        <p:nvSpPr>
          <p:cNvPr id="303" name="Google Shape;303;p11"/>
          <p:cNvSpPr txBox="1"/>
          <p:nvPr/>
        </p:nvSpPr>
        <p:spPr>
          <a:xfrm>
            <a:off x="3313524" y="4841014"/>
            <a:ext cx="1366841" cy="242508"/>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chemeClr val="dk1"/>
              </a:buClr>
              <a:buSzPts val="1600"/>
              <a:buFont typeface="Calibri"/>
              <a:buNone/>
            </a:pPr>
            <a:r>
              <a:rPr b="1" i="0" lang="en-US" sz="1600" u="none" cap="none" strike="noStrike">
                <a:solidFill>
                  <a:schemeClr val="dk1"/>
                </a:solidFill>
                <a:latin typeface="Calibri"/>
                <a:ea typeface="Calibri"/>
                <a:cs typeface="Calibri"/>
                <a:sym typeface="Calibri"/>
              </a:rPr>
              <a:t>@PSAC610 </a:t>
            </a:r>
            <a:endParaRPr b="0" i="0" sz="1400" u="none" cap="none" strike="noStrike">
              <a:solidFill>
                <a:srgbClr val="000000"/>
              </a:solidFill>
              <a:latin typeface="Arial"/>
              <a:ea typeface="Arial"/>
              <a:cs typeface="Arial"/>
              <a:sym typeface="Arial"/>
            </a:endParaRPr>
          </a:p>
        </p:txBody>
      </p:sp>
      <p:pic>
        <p:nvPicPr>
          <p:cNvPr id="304" name="Google Shape;304;p11"/>
          <p:cNvPicPr preferRelativeResize="0"/>
          <p:nvPr/>
        </p:nvPicPr>
        <p:blipFill rotWithShape="1">
          <a:blip r:embed="rId4">
            <a:alphaModFix/>
          </a:blip>
          <a:srcRect b="0" l="0" r="0" t="0"/>
          <a:stretch/>
        </p:blipFill>
        <p:spPr>
          <a:xfrm>
            <a:off x="5663291" y="4824968"/>
            <a:ext cx="274320" cy="274320"/>
          </a:xfrm>
          <a:prstGeom prst="rect">
            <a:avLst/>
          </a:prstGeom>
          <a:noFill/>
          <a:ln>
            <a:noFill/>
          </a:ln>
        </p:spPr>
      </p:pic>
      <p:sp>
        <p:nvSpPr>
          <p:cNvPr id="305" name="Google Shape;305;p11"/>
          <p:cNvSpPr txBox="1"/>
          <p:nvPr/>
        </p:nvSpPr>
        <p:spPr>
          <a:xfrm>
            <a:off x="389614" y="767169"/>
            <a:ext cx="8754386" cy="3949432"/>
          </a:xfrm>
          <a:prstGeom prst="rect">
            <a:avLst/>
          </a:prstGeom>
          <a:noFill/>
          <a:ln>
            <a:noFill/>
          </a:ln>
        </p:spPr>
        <p:txBody>
          <a:bodyPr anchorCtr="0" anchor="t" bIns="91425" lIns="91425" spcFirstLastPara="1" rIns="91425" wrap="square" tIns="91425">
            <a:noAutofit/>
          </a:bodyPr>
          <a:lstStyle/>
          <a:p>
            <a:pPr indent="-342900" lvl="0" marL="463550" marR="0" rtl="0" algn="just">
              <a:lnSpc>
                <a:spcPct val="90000"/>
              </a:lnSpc>
              <a:spcBef>
                <a:spcPts val="0"/>
              </a:spcBef>
              <a:spcAft>
                <a:spcPts val="0"/>
              </a:spcAft>
              <a:buClr>
                <a:schemeClr val="dk1"/>
              </a:buClr>
              <a:buSzPts val="2200"/>
              <a:buFont typeface="Arial"/>
              <a:buChar char="•"/>
            </a:pPr>
            <a:r>
              <a:rPr b="0" i="0" lang="en-US" sz="2200" u="none" cap="none" strike="noStrike">
                <a:solidFill>
                  <a:schemeClr val="dk1"/>
                </a:solidFill>
                <a:latin typeface="Calibri"/>
                <a:ea typeface="Calibri"/>
                <a:cs typeface="Calibri"/>
                <a:sym typeface="Calibri"/>
              </a:rPr>
              <a:t>Become a Steward</a:t>
            </a:r>
            <a:endParaRPr b="0" i="0" sz="1400" u="none" cap="none" strike="noStrike">
              <a:solidFill>
                <a:srgbClr val="000000"/>
              </a:solidFill>
              <a:latin typeface="Arial"/>
              <a:ea typeface="Arial"/>
              <a:cs typeface="Arial"/>
              <a:sym typeface="Arial"/>
            </a:endParaRPr>
          </a:p>
          <a:p>
            <a:pPr indent="-342900" lvl="0" marL="463550" marR="0" rtl="0" algn="just">
              <a:lnSpc>
                <a:spcPct val="90000"/>
              </a:lnSpc>
              <a:spcBef>
                <a:spcPts val="0"/>
              </a:spcBef>
              <a:spcAft>
                <a:spcPts val="0"/>
              </a:spcAft>
              <a:buClr>
                <a:schemeClr val="dk1"/>
              </a:buClr>
              <a:buSzPts val="2200"/>
              <a:buFont typeface="Arial"/>
              <a:buChar char="•"/>
            </a:pPr>
            <a:r>
              <a:rPr b="0" i="0" lang="en-US" sz="2200" u="none" cap="none" strike="noStrike">
                <a:solidFill>
                  <a:schemeClr val="dk1"/>
                </a:solidFill>
                <a:latin typeface="Calibri"/>
                <a:ea typeface="Calibri"/>
                <a:cs typeface="Calibri"/>
                <a:sym typeface="Calibri"/>
              </a:rPr>
              <a:t>Join a Committee</a:t>
            </a:r>
            <a:endParaRPr b="0" i="0" sz="1400" u="none" cap="none" strike="noStrike">
              <a:solidFill>
                <a:srgbClr val="000000"/>
              </a:solidFill>
              <a:latin typeface="Arial"/>
              <a:ea typeface="Arial"/>
              <a:cs typeface="Arial"/>
              <a:sym typeface="Arial"/>
            </a:endParaRPr>
          </a:p>
          <a:p>
            <a:pPr indent="-342900" lvl="1" marL="946150" marR="0" rtl="0" algn="just">
              <a:lnSpc>
                <a:spcPct val="90000"/>
              </a:lnSpc>
              <a:spcBef>
                <a:spcPts val="0"/>
              </a:spcBef>
              <a:spcAft>
                <a:spcPts val="0"/>
              </a:spcAft>
              <a:buClr>
                <a:schemeClr val="dk1"/>
              </a:buClr>
              <a:buSzPts val="1900"/>
              <a:buFont typeface="Courier New"/>
              <a:buChar char="o"/>
            </a:pPr>
            <a:r>
              <a:rPr b="0" i="0" lang="en-US" sz="1900" u="none" cap="none" strike="noStrike">
                <a:solidFill>
                  <a:schemeClr val="dk1"/>
                </a:solidFill>
                <a:latin typeface="Calibri"/>
                <a:ea typeface="Calibri"/>
                <a:cs typeface="Calibri"/>
                <a:sym typeface="Calibri"/>
              </a:rPr>
              <a:t>For more info about our committees go to:</a:t>
            </a:r>
            <a:endParaRPr b="0" i="0" sz="1400" u="none" cap="none" strike="noStrike">
              <a:solidFill>
                <a:srgbClr val="000000"/>
              </a:solidFill>
              <a:latin typeface="Arial"/>
              <a:ea typeface="Arial"/>
              <a:cs typeface="Arial"/>
              <a:sym typeface="Arial"/>
            </a:endParaRPr>
          </a:p>
          <a:p>
            <a:pPr indent="0" lvl="1" marL="603250" marR="0" rtl="0" algn="ctr">
              <a:lnSpc>
                <a:spcPct val="90000"/>
              </a:lnSpc>
              <a:spcBef>
                <a:spcPts val="0"/>
              </a:spcBef>
              <a:spcAft>
                <a:spcPts val="0"/>
              </a:spcAft>
              <a:buClr>
                <a:schemeClr val="dk1"/>
              </a:buClr>
              <a:buSzPts val="1900"/>
              <a:buFont typeface="Arial"/>
              <a:buNone/>
            </a:pPr>
            <a:r>
              <a:rPr b="0" i="0" lang="en-US" sz="1900" u="sng" cap="none" strike="noStrike">
                <a:solidFill>
                  <a:schemeClr val="dk1"/>
                </a:solidFill>
                <a:latin typeface="Calibri"/>
                <a:ea typeface="Calibri"/>
                <a:cs typeface="Calibri"/>
                <a:sym typeface="Calibri"/>
                <a:hlinkClick r:id="rId5">
                  <a:extLst>
                    <a:ext uri="{A12FA001-AC4F-418D-AE19-62706E023703}">
                      <ahyp:hlinkClr val="tx"/>
                    </a:ext>
                  </a:extLst>
                </a:hlinkClick>
              </a:rPr>
              <a:t>www.psac610.ca/committees</a:t>
            </a:r>
            <a:r>
              <a:rPr b="0" i="0" lang="en-US" sz="1900" u="none" cap="none" strike="noStrike">
                <a:solidFill>
                  <a:schemeClr val="dk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342900" lvl="0" marL="463550" marR="0" rtl="0" algn="just">
              <a:lnSpc>
                <a:spcPct val="90000"/>
              </a:lnSpc>
              <a:spcBef>
                <a:spcPts val="0"/>
              </a:spcBef>
              <a:spcAft>
                <a:spcPts val="0"/>
              </a:spcAft>
              <a:buClr>
                <a:schemeClr val="dk1"/>
              </a:buClr>
              <a:buSzPts val="2200"/>
              <a:buFont typeface="Arial"/>
              <a:buChar char="•"/>
            </a:pPr>
            <a:r>
              <a:rPr b="0" i="0" lang="en-US" sz="2200" u="none" cap="none" strike="noStrike">
                <a:solidFill>
                  <a:schemeClr val="dk1"/>
                </a:solidFill>
                <a:latin typeface="Calibri"/>
                <a:ea typeface="Calibri"/>
                <a:cs typeface="Calibri"/>
                <a:sym typeface="Calibri"/>
              </a:rPr>
              <a:t>Attend union events. </a:t>
            </a:r>
            <a:endParaRPr b="0" i="0" sz="1400" u="none" cap="none" strike="noStrike">
              <a:solidFill>
                <a:srgbClr val="000000"/>
              </a:solidFill>
              <a:latin typeface="Arial"/>
              <a:ea typeface="Arial"/>
              <a:cs typeface="Arial"/>
              <a:sym typeface="Arial"/>
            </a:endParaRPr>
          </a:p>
        </p:txBody>
      </p:sp>
      <p:pic>
        <p:nvPicPr>
          <p:cNvPr id="306" name="Google Shape;306;p11"/>
          <p:cNvPicPr preferRelativeResize="0"/>
          <p:nvPr/>
        </p:nvPicPr>
        <p:blipFill rotWithShape="1">
          <a:blip r:embed="rId6">
            <a:alphaModFix/>
          </a:blip>
          <a:srcRect b="0" l="0" r="0" t="0"/>
          <a:stretch/>
        </p:blipFill>
        <p:spPr>
          <a:xfrm>
            <a:off x="4754118" y="2575086"/>
            <a:ext cx="2527416" cy="1895562"/>
          </a:xfrm>
          <a:prstGeom prst="rect">
            <a:avLst/>
          </a:prstGeom>
          <a:solidFill>
            <a:srgbClr val="ECECEC"/>
          </a:solidFill>
          <a:ln cap="sq" cmpd="sng" w="190500">
            <a:solidFill>
              <a:srgbClr val="FFFFFF"/>
            </a:solidFill>
            <a:prstDash val="solid"/>
            <a:miter lim="800000"/>
            <a:headEnd len="sm" w="sm" type="none"/>
            <a:tailEnd len="sm" w="sm" type="none"/>
          </a:ln>
          <a:effectLst>
            <a:outerShdw blurRad="65000" kx="195000" rotWithShape="0" algn="tl" dir="12900000" dist="50800" ky="145000">
              <a:srgbClr val="000000">
                <a:alpha val="26666"/>
              </a:srgbClr>
            </a:outerShdw>
          </a:effectLst>
        </p:spPr>
      </p:pic>
      <p:pic>
        <p:nvPicPr>
          <p:cNvPr id="307" name="Google Shape;307;p11"/>
          <p:cNvPicPr preferRelativeResize="0"/>
          <p:nvPr/>
        </p:nvPicPr>
        <p:blipFill rotWithShape="1">
          <a:blip r:embed="rId7">
            <a:alphaModFix/>
          </a:blip>
          <a:srcRect b="4658" l="0" r="0" t="4668"/>
          <a:stretch/>
        </p:blipFill>
        <p:spPr>
          <a:xfrm>
            <a:off x="1390695" y="2463150"/>
            <a:ext cx="2952205" cy="2007499"/>
          </a:xfrm>
          <a:prstGeom prst="rect">
            <a:avLst/>
          </a:prstGeom>
          <a:solidFill>
            <a:srgbClr val="ECECEC"/>
          </a:solidFill>
          <a:ln cap="sq" cmpd="sng" w="190500">
            <a:solidFill>
              <a:srgbClr val="FFFFFF"/>
            </a:solidFill>
            <a:prstDash val="solid"/>
            <a:miter lim="800000"/>
            <a:headEnd len="sm" w="sm" type="none"/>
            <a:tailEnd len="sm" w="sm" type="none"/>
          </a:ln>
          <a:effectLst>
            <a:outerShdw blurRad="65000" kx="195054" rotWithShape="0" algn="tl" dir="12900000" dist="50800" ky="144987">
              <a:srgbClr val="000000">
                <a:alpha val="26666"/>
              </a:srgbClr>
            </a:outerShdw>
          </a:effectLst>
        </p:spPr>
      </p:pic>
      <p:pic>
        <p:nvPicPr>
          <p:cNvPr id="308" name="Google Shape;308;p11"/>
          <p:cNvPicPr preferRelativeResize="0"/>
          <p:nvPr/>
        </p:nvPicPr>
        <p:blipFill rotWithShape="1">
          <a:blip r:embed="rId8">
            <a:alphaModFix/>
          </a:blip>
          <a:srcRect b="0" l="0" r="0" t="0"/>
          <a:stretch/>
        </p:blipFill>
        <p:spPr>
          <a:xfrm>
            <a:off x="7324192" y="4208419"/>
            <a:ext cx="1642751" cy="964580"/>
          </a:xfrm>
          <a:prstGeom prst="rect">
            <a:avLst/>
          </a:prstGeom>
          <a:noFill/>
          <a:ln>
            <a:noFill/>
          </a:ln>
        </p:spPr>
      </p:pic>
      <p:pic>
        <p:nvPicPr>
          <p:cNvPr id="309" name="Google Shape;309;p11"/>
          <p:cNvPicPr preferRelativeResize="0"/>
          <p:nvPr/>
        </p:nvPicPr>
        <p:blipFill rotWithShape="1">
          <a:blip r:embed="rId9">
            <a:alphaModFix/>
          </a:blip>
          <a:srcRect b="0" l="0" r="0" t="0"/>
          <a:stretch/>
        </p:blipFill>
        <p:spPr>
          <a:xfrm>
            <a:off x="3099374" y="4836305"/>
            <a:ext cx="280900" cy="26993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3" name="Shape 313"/>
        <p:cNvGrpSpPr/>
        <p:nvPr/>
      </p:nvGrpSpPr>
      <p:grpSpPr>
        <a:xfrm>
          <a:off x="0" y="0"/>
          <a:ext cx="0" cy="0"/>
          <a:chOff x="0" y="0"/>
          <a:chExt cx="0" cy="0"/>
        </a:xfrm>
      </p:grpSpPr>
      <p:sp>
        <p:nvSpPr>
          <p:cNvPr id="314" name="Google Shape;314;p12"/>
          <p:cNvSpPr/>
          <p:nvPr/>
        </p:nvSpPr>
        <p:spPr>
          <a:xfrm>
            <a:off x="0" y="-4185"/>
            <a:ext cx="9144000" cy="771353"/>
          </a:xfrm>
          <a:prstGeom prst="rect">
            <a:avLst/>
          </a:prstGeom>
          <a:solidFill>
            <a:srgbClr val="7A0000"/>
          </a:solidFill>
          <a:ln cap="flat" cmpd="sng" w="12700">
            <a:solidFill>
              <a:srgbClr val="7A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lt1"/>
                </a:solidFill>
                <a:latin typeface="Calibri"/>
                <a:ea typeface="Calibri"/>
                <a:cs typeface="Calibri"/>
                <a:sym typeface="Calibri"/>
              </a:rPr>
              <a:t>   Checklist</a:t>
            </a:r>
            <a:endParaRPr b="1" i="0" sz="1800" u="none" cap="none" strike="noStrike">
              <a:solidFill>
                <a:schemeClr val="lt1"/>
              </a:solidFill>
              <a:latin typeface="Calibri"/>
              <a:ea typeface="Calibri"/>
              <a:cs typeface="Calibri"/>
              <a:sym typeface="Calibri"/>
            </a:endParaRPr>
          </a:p>
        </p:txBody>
      </p:sp>
      <p:cxnSp>
        <p:nvCxnSpPr>
          <p:cNvPr id="315" name="Google Shape;315;p12"/>
          <p:cNvCxnSpPr/>
          <p:nvPr/>
        </p:nvCxnSpPr>
        <p:spPr>
          <a:xfrm rot="10800000">
            <a:off x="0" y="4760900"/>
            <a:ext cx="7476342" cy="0"/>
          </a:xfrm>
          <a:prstGeom prst="straightConnector1">
            <a:avLst/>
          </a:prstGeom>
          <a:noFill/>
          <a:ln cap="flat" cmpd="sng" w="57150">
            <a:solidFill>
              <a:schemeClr val="dk1"/>
            </a:solidFill>
            <a:prstDash val="solid"/>
            <a:miter lim="800000"/>
            <a:headEnd len="sm" w="sm" type="none"/>
            <a:tailEnd len="sm" w="sm" type="none"/>
          </a:ln>
        </p:spPr>
      </p:cxnSp>
      <p:sp>
        <p:nvSpPr>
          <p:cNvPr id="316" name="Google Shape;316;p12"/>
          <p:cNvSpPr txBox="1"/>
          <p:nvPr/>
        </p:nvSpPr>
        <p:spPr>
          <a:xfrm>
            <a:off x="389614" y="767169"/>
            <a:ext cx="8754386" cy="3949432"/>
          </a:xfrm>
          <a:prstGeom prst="rect">
            <a:avLst/>
          </a:prstGeom>
          <a:noFill/>
          <a:ln>
            <a:noFill/>
          </a:ln>
        </p:spPr>
        <p:txBody>
          <a:bodyPr anchorCtr="0" anchor="t" bIns="91425" lIns="91425" spcFirstLastPara="1" rIns="91425" wrap="square" tIns="91425">
            <a:noAutofit/>
          </a:bodyPr>
          <a:lstStyle/>
          <a:p>
            <a:pPr indent="0" lvl="0" marL="120650" marR="0" rtl="0" algn="just">
              <a:lnSpc>
                <a:spcPct val="90000"/>
              </a:lnSpc>
              <a:spcBef>
                <a:spcPts val="0"/>
              </a:spcBef>
              <a:spcAft>
                <a:spcPts val="0"/>
              </a:spcAft>
              <a:buClr>
                <a:schemeClr val="dk1"/>
              </a:buClr>
              <a:buSzPts val="2800"/>
              <a:buFont typeface="Arial"/>
              <a:buNone/>
            </a:pPr>
            <a:r>
              <a:rPr b="0" i="0" lang="en-US" sz="2800" u="none" cap="none" strike="noStrike">
                <a:solidFill>
                  <a:schemeClr val="dk1"/>
                </a:solidFill>
                <a:latin typeface="Calibri"/>
                <a:ea typeface="Calibri"/>
                <a:cs typeface="Calibri"/>
                <a:sym typeface="Calibri"/>
              </a:rPr>
              <a:t>✅ Know your contract </a:t>
            </a:r>
            <a:endParaRPr b="0" i="0" sz="1400" u="none" cap="none" strike="noStrike">
              <a:solidFill>
                <a:srgbClr val="000000"/>
              </a:solidFill>
              <a:latin typeface="Arial"/>
              <a:ea typeface="Arial"/>
              <a:cs typeface="Arial"/>
              <a:sym typeface="Arial"/>
            </a:endParaRPr>
          </a:p>
          <a:p>
            <a:pPr indent="0" lvl="0" marL="120650" marR="0" rtl="0" algn="just">
              <a:lnSpc>
                <a:spcPct val="90000"/>
              </a:lnSpc>
              <a:spcBef>
                <a:spcPts val="0"/>
              </a:spcBef>
              <a:spcAft>
                <a:spcPts val="0"/>
              </a:spcAft>
              <a:buClr>
                <a:schemeClr val="dk1"/>
              </a:buClr>
              <a:buSzPts val="2800"/>
              <a:buFont typeface="Arial"/>
              <a:buNone/>
            </a:pPr>
            <a:r>
              <a:rPr b="0" i="0" lang="en-US" sz="2800" u="none" cap="none" strike="noStrike">
                <a:solidFill>
                  <a:schemeClr val="dk1"/>
                </a:solidFill>
                <a:latin typeface="Calibri"/>
                <a:ea typeface="Calibri"/>
                <a:cs typeface="Calibri"/>
                <a:sym typeface="Calibri"/>
              </a:rPr>
              <a:t>✅ Track your hours </a:t>
            </a:r>
            <a:endParaRPr b="0" i="0" sz="1400" u="none" cap="none" strike="noStrike">
              <a:solidFill>
                <a:srgbClr val="000000"/>
              </a:solidFill>
              <a:latin typeface="Arial"/>
              <a:ea typeface="Arial"/>
              <a:cs typeface="Arial"/>
              <a:sym typeface="Arial"/>
            </a:endParaRPr>
          </a:p>
          <a:p>
            <a:pPr indent="0" lvl="0" marL="120650" marR="0" rtl="0" algn="just">
              <a:lnSpc>
                <a:spcPct val="90000"/>
              </a:lnSpc>
              <a:spcBef>
                <a:spcPts val="0"/>
              </a:spcBef>
              <a:spcAft>
                <a:spcPts val="0"/>
              </a:spcAft>
              <a:buClr>
                <a:schemeClr val="dk1"/>
              </a:buClr>
              <a:buSzPts val="2800"/>
              <a:buFont typeface="Arial"/>
              <a:buNone/>
            </a:pPr>
            <a:r>
              <a:rPr b="0" i="0" lang="en-US" sz="2800" u="none" cap="none" strike="noStrike">
                <a:solidFill>
                  <a:schemeClr val="dk1"/>
                </a:solidFill>
                <a:latin typeface="Calibri"/>
                <a:ea typeface="Calibri"/>
                <a:cs typeface="Calibri"/>
                <a:sym typeface="Calibri"/>
              </a:rPr>
              <a:t>✅ Know your benefits </a:t>
            </a:r>
            <a:endParaRPr b="0" i="0" sz="1400" u="none" cap="none" strike="noStrike">
              <a:solidFill>
                <a:srgbClr val="000000"/>
              </a:solidFill>
              <a:latin typeface="Arial"/>
              <a:ea typeface="Arial"/>
              <a:cs typeface="Arial"/>
              <a:sym typeface="Arial"/>
            </a:endParaRPr>
          </a:p>
          <a:p>
            <a:pPr indent="0" lvl="0" marL="120650" marR="0" rtl="0" algn="just">
              <a:lnSpc>
                <a:spcPct val="90000"/>
              </a:lnSpc>
              <a:spcBef>
                <a:spcPts val="0"/>
              </a:spcBef>
              <a:spcAft>
                <a:spcPts val="0"/>
              </a:spcAft>
              <a:buClr>
                <a:schemeClr val="dk1"/>
              </a:buClr>
              <a:buSzPts val="2800"/>
              <a:buFont typeface="Arial"/>
              <a:buNone/>
            </a:pPr>
            <a:r>
              <a:rPr b="0" i="0" lang="en-US" sz="2800" u="none" cap="none" strike="noStrike">
                <a:solidFill>
                  <a:schemeClr val="dk1"/>
                </a:solidFill>
                <a:latin typeface="Calibri"/>
                <a:ea typeface="Calibri"/>
                <a:cs typeface="Calibri"/>
                <a:sym typeface="Calibri"/>
              </a:rPr>
              <a:t>✅ Know your Steward</a:t>
            </a:r>
            <a:endParaRPr b="0" i="0" sz="1400" u="none" cap="none" strike="noStrike">
              <a:solidFill>
                <a:srgbClr val="000000"/>
              </a:solidFill>
              <a:latin typeface="Arial"/>
              <a:ea typeface="Arial"/>
              <a:cs typeface="Arial"/>
              <a:sym typeface="Arial"/>
            </a:endParaRPr>
          </a:p>
          <a:p>
            <a:pPr indent="0" lvl="0" marL="120650" marR="0" rtl="0" algn="just">
              <a:lnSpc>
                <a:spcPct val="90000"/>
              </a:lnSpc>
              <a:spcBef>
                <a:spcPts val="0"/>
              </a:spcBef>
              <a:spcAft>
                <a:spcPts val="0"/>
              </a:spcAft>
              <a:buClr>
                <a:schemeClr val="dk1"/>
              </a:buClr>
              <a:buSzPts val="2800"/>
              <a:buFont typeface="Arial"/>
              <a:buNone/>
            </a:pPr>
            <a:r>
              <a:rPr b="0" i="0" lang="en-US" sz="2800" u="none" cap="none" strike="noStrike">
                <a:solidFill>
                  <a:schemeClr val="dk1"/>
                </a:solidFill>
                <a:latin typeface="Calibri"/>
                <a:ea typeface="Calibri"/>
                <a:cs typeface="Calibri"/>
                <a:sym typeface="Calibri"/>
              </a:rPr>
              <a:t>✅ Become involved </a:t>
            </a:r>
            <a:endParaRPr b="0" i="0" sz="1400" u="none" cap="none" strike="noStrike">
              <a:solidFill>
                <a:srgbClr val="000000"/>
              </a:solidFill>
              <a:latin typeface="Arial"/>
              <a:ea typeface="Arial"/>
              <a:cs typeface="Arial"/>
              <a:sym typeface="Arial"/>
            </a:endParaRPr>
          </a:p>
          <a:p>
            <a:pPr indent="0" lvl="0" marL="120650" marR="0" rtl="0" algn="just">
              <a:lnSpc>
                <a:spcPct val="90000"/>
              </a:lnSpc>
              <a:spcBef>
                <a:spcPts val="0"/>
              </a:spcBef>
              <a:spcAft>
                <a:spcPts val="0"/>
              </a:spcAft>
              <a:buClr>
                <a:schemeClr val="dk1"/>
              </a:buClr>
              <a:buSzPts val="2800"/>
              <a:buFont typeface="Arial"/>
              <a:buNone/>
            </a:pPr>
            <a:r>
              <a:rPr b="0" i="0" lang="en-US" sz="2800" u="none" cap="none" strike="noStrike">
                <a:solidFill>
                  <a:schemeClr val="dk1"/>
                </a:solidFill>
                <a:latin typeface="Calibri"/>
                <a:ea typeface="Calibri"/>
                <a:cs typeface="Calibri"/>
                <a:sym typeface="Calibri"/>
              </a:rPr>
              <a:t>✅ Contact us</a:t>
            </a:r>
            <a:endParaRPr b="0" i="0" sz="1400" u="none" cap="none" strike="noStrike">
              <a:solidFill>
                <a:srgbClr val="000000"/>
              </a:solidFill>
              <a:latin typeface="Arial"/>
              <a:ea typeface="Arial"/>
              <a:cs typeface="Arial"/>
              <a:sym typeface="Arial"/>
            </a:endParaRPr>
          </a:p>
        </p:txBody>
      </p:sp>
      <p:sp>
        <p:nvSpPr>
          <p:cNvPr id="317" name="Google Shape;317;p12"/>
          <p:cNvSpPr txBox="1"/>
          <p:nvPr>
            <p:ph idx="4294967295" type="title"/>
          </p:nvPr>
        </p:nvSpPr>
        <p:spPr>
          <a:xfrm>
            <a:off x="6631842" y="3899889"/>
            <a:ext cx="2520046" cy="332158"/>
          </a:xfrm>
          <a:prstGeom prst="rect">
            <a:avLst/>
          </a:prstGeom>
          <a:noFill/>
          <a:ln>
            <a:noFill/>
          </a:ln>
        </p:spPr>
        <p:txBody>
          <a:bodyPr anchorCtr="0" anchor="ctr" bIns="91425" lIns="91425" spcFirstLastPara="1" rIns="91425" wrap="square" tIns="91425">
            <a:noAutofit/>
          </a:bodyPr>
          <a:lstStyle/>
          <a:p>
            <a:pPr indent="0" lvl="0" marL="0" rtl="0" algn="l">
              <a:lnSpc>
                <a:spcPct val="90000"/>
              </a:lnSpc>
              <a:spcBef>
                <a:spcPts val="0"/>
              </a:spcBef>
              <a:spcAft>
                <a:spcPts val="0"/>
              </a:spcAft>
              <a:buClr>
                <a:srgbClr val="2E75B5"/>
              </a:buClr>
              <a:buSzPts val="2000"/>
              <a:buFont typeface="Calibri"/>
              <a:buNone/>
            </a:pPr>
            <a:r>
              <a:rPr b="1" lang="en-US" sz="2000">
                <a:solidFill>
                  <a:srgbClr val="2E75B5"/>
                </a:solidFill>
                <a:latin typeface="Calibri"/>
                <a:ea typeface="Calibri"/>
                <a:cs typeface="Calibri"/>
                <a:sym typeface="Calibri"/>
              </a:rPr>
              <a:t>PSAC Local 610 </a:t>
            </a:r>
            <a:endParaRPr b="1" sz="2000">
              <a:solidFill>
                <a:srgbClr val="2E75B5"/>
              </a:solidFill>
              <a:latin typeface="Calibri"/>
              <a:ea typeface="Calibri"/>
              <a:cs typeface="Calibri"/>
              <a:sym typeface="Calibri"/>
            </a:endParaRPr>
          </a:p>
        </p:txBody>
      </p:sp>
      <p:pic>
        <p:nvPicPr>
          <p:cNvPr id="318" name="Google Shape;318;p12"/>
          <p:cNvPicPr preferRelativeResize="0"/>
          <p:nvPr/>
        </p:nvPicPr>
        <p:blipFill rotWithShape="1">
          <a:blip r:embed="rId3">
            <a:alphaModFix/>
          </a:blip>
          <a:srcRect b="0" l="0" r="0" t="0"/>
          <a:stretch/>
        </p:blipFill>
        <p:spPr>
          <a:xfrm>
            <a:off x="716367" y="3838094"/>
            <a:ext cx="468173" cy="457200"/>
          </a:xfrm>
          <a:prstGeom prst="rect">
            <a:avLst/>
          </a:prstGeom>
          <a:noFill/>
          <a:ln>
            <a:noFill/>
          </a:ln>
        </p:spPr>
      </p:pic>
      <p:sp>
        <p:nvSpPr>
          <p:cNvPr id="319" name="Google Shape;319;p12"/>
          <p:cNvSpPr txBox="1"/>
          <p:nvPr/>
        </p:nvSpPr>
        <p:spPr>
          <a:xfrm>
            <a:off x="1188928" y="3895269"/>
            <a:ext cx="2786403" cy="344114"/>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rgbClr val="2E75B5"/>
              </a:buClr>
              <a:buSzPts val="2000"/>
              <a:buFont typeface="Calibri"/>
              <a:buNone/>
            </a:pPr>
            <a:r>
              <a:rPr b="1" i="0" lang="en-US" sz="2000" u="none" cap="none" strike="noStrike">
                <a:solidFill>
                  <a:srgbClr val="2E75B5"/>
                </a:solidFill>
                <a:latin typeface="Calibri"/>
                <a:ea typeface="Calibri"/>
                <a:cs typeface="Calibri"/>
                <a:sym typeface="Calibri"/>
              </a:rPr>
              <a:t>www.psac610.ca</a:t>
            </a:r>
            <a:endParaRPr b="0" i="0" sz="1400" u="none" cap="none" strike="noStrike">
              <a:solidFill>
                <a:srgbClr val="000000"/>
              </a:solidFill>
              <a:latin typeface="Arial"/>
              <a:ea typeface="Arial"/>
              <a:cs typeface="Arial"/>
              <a:sym typeface="Arial"/>
            </a:endParaRPr>
          </a:p>
        </p:txBody>
      </p:sp>
      <p:sp>
        <p:nvSpPr>
          <p:cNvPr id="320" name="Google Shape;320;p12"/>
          <p:cNvSpPr txBox="1"/>
          <p:nvPr/>
        </p:nvSpPr>
        <p:spPr>
          <a:xfrm>
            <a:off x="4211996" y="3893268"/>
            <a:ext cx="2779956" cy="339131"/>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rgbClr val="2E75B5"/>
              </a:buClr>
              <a:buSzPts val="2000"/>
              <a:buFont typeface="Calibri"/>
              <a:buNone/>
            </a:pPr>
            <a:r>
              <a:rPr b="1" i="0" lang="en-US" sz="2000" u="none" cap="none" strike="noStrike">
                <a:solidFill>
                  <a:srgbClr val="2E75B5"/>
                </a:solidFill>
                <a:latin typeface="Calibri"/>
                <a:ea typeface="Calibri"/>
                <a:cs typeface="Calibri"/>
                <a:sym typeface="Calibri"/>
              </a:rPr>
              <a:t>@PSAC610 </a:t>
            </a:r>
            <a:endParaRPr b="0" i="0" sz="1400" u="none" cap="none" strike="noStrike">
              <a:solidFill>
                <a:srgbClr val="000000"/>
              </a:solidFill>
              <a:latin typeface="Arial"/>
              <a:ea typeface="Arial"/>
              <a:cs typeface="Arial"/>
              <a:sym typeface="Arial"/>
            </a:endParaRPr>
          </a:p>
        </p:txBody>
      </p:sp>
      <p:pic>
        <p:nvPicPr>
          <p:cNvPr id="321" name="Google Shape;321;p12"/>
          <p:cNvPicPr preferRelativeResize="0"/>
          <p:nvPr/>
        </p:nvPicPr>
        <p:blipFill rotWithShape="1">
          <a:blip r:embed="rId4">
            <a:alphaModFix/>
          </a:blip>
          <a:srcRect b="0" l="0" r="0" t="0"/>
          <a:stretch/>
        </p:blipFill>
        <p:spPr>
          <a:xfrm>
            <a:off x="6182323" y="3837368"/>
            <a:ext cx="457200" cy="457200"/>
          </a:xfrm>
          <a:prstGeom prst="rect">
            <a:avLst/>
          </a:prstGeom>
          <a:noFill/>
          <a:ln>
            <a:noFill/>
          </a:ln>
        </p:spPr>
      </p:pic>
      <p:pic>
        <p:nvPicPr>
          <p:cNvPr id="322" name="Google Shape;322;p12"/>
          <p:cNvPicPr preferRelativeResize="0"/>
          <p:nvPr/>
        </p:nvPicPr>
        <p:blipFill rotWithShape="1">
          <a:blip r:embed="rId5">
            <a:alphaModFix/>
          </a:blip>
          <a:srcRect b="0" l="0" r="0" t="0"/>
          <a:stretch/>
        </p:blipFill>
        <p:spPr>
          <a:xfrm>
            <a:off x="4938513" y="3019025"/>
            <a:ext cx="545725" cy="411873"/>
          </a:xfrm>
          <a:prstGeom prst="rect">
            <a:avLst/>
          </a:prstGeom>
          <a:noFill/>
          <a:ln>
            <a:noFill/>
          </a:ln>
        </p:spPr>
      </p:pic>
      <p:sp>
        <p:nvSpPr>
          <p:cNvPr id="323" name="Google Shape;323;p12"/>
          <p:cNvSpPr txBox="1"/>
          <p:nvPr>
            <p:ph idx="4294967295" type="title"/>
          </p:nvPr>
        </p:nvSpPr>
        <p:spPr>
          <a:xfrm>
            <a:off x="5517655" y="3022596"/>
            <a:ext cx="2787600" cy="332100"/>
          </a:xfrm>
          <a:prstGeom prst="rect">
            <a:avLst/>
          </a:prstGeom>
          <a:noFill/>
          <a:ln>
            <a:noFill/>
          </a:ln>
        </p:spPr>
        <p:txBody>
          <a:bodyPr anchorCtr="0" anchor="ctr" bIns="91425" lIns="91425" spcFirstLastPara="1" rIns="91425" wrap="square" tIns="91425">
            <a:noAutofit/>
          </a:bodyPr>
          <a:lstStyle/>
          <a:p>
            <a:pPr indent="0" lvl="0" marL="0" rtl="0" algn="l">
              <a:lnSpc>
                <a:spcPct val="90000"/>
              </a:lnSpc>
              <a:spcBef>
                <a:spcPts val="0"/>
              </a:spcBef>
              <a:spcAft>
                <a:spcPts val="0"/>
              </a:spcAft>
              <a:buClr>
                <a:srgbClr val="2E75B5"/>
              </a:buClr>
              <a:buSzPts val="2000"/>
              <a:buFont typeface="Calibri"/>
              <a:buNone/>
            </a:pPr>
            <a:r>
              <a:rPr b="1" lang="en-US" sz="2000">
                <a:solidFill>
                  <a:srgbClr val="2E75B5"/>
                </a:solidFill>
              </a:rPr>
              <a:t>discord.gg/Uvsh4HRz4s</a:t>
            </a:r>
            <a:endParaRPr b="1" sz="2000">
              <a:solidFill>
                <a:srgbClr val="2E75B5"/>
              </a:solidFill>
              <a:latin typeface="Calibri"/>
              <a:ea typeface="Calibri"/>
              <a:cs typeface="Calibri"/>
              <a:sym typeface="Calibri"/>
            </a:endParaRPr>
          </a:p>
        </p:txBody>
      </p:sp>
      <p:pic>
        <p:nvPicPr>
          <p:cNvPr id="324" name="Google Shape;324;p12"/>
          <p:cNvPicPr preferRelativeResize="0"/>
          <p:nvPr/>
        </p:nvPicPr>
        <p:blipFill rotWithShape="1">
          <a:blip r:embed="rId6">
            <a:alphaModFix/>
          </a:blip>
          <a:srcRect b="0" l="0" r="0" t="0"/>
          <a:stretch/>
        </p:blipFill>
        <p:spPr>
          <a:xfrm>
            <a:off x="5837800" y="961931"/>
            <a:ext cx="1692000" cy="1706325"/>
          </a:xfrm>
          <a:prstGeom prst="rect">
            <a:avLst/>
          </a:prstGeom>
          <a:noFill/>
          <a:ln>
            <a:noFill/>
          </a:ln>
        </p:spPr>
      </p:pic>
      <p:pic>
        <p:nvPicPr>
          <p:cNvPr id="325" name="Google Shape;325;p12"/>
          <p:cNvPicPr preferRelativeResize="0"/>
          <p:nvPr/>
        </p:nvPicPr>
        <p:blipFill rotWithShape="1">
          <a:blip r:embed="rId7">
            <a:alphaModFix/>
          </a:blip>
          <a:srcRect b="0" l="0" r="0" t="0"/>
          <a:stretch/>
        </p:blipFill>
        <p:spPr>
          <a:xfrm>
            <a:off x="3743848" y="3837897"/>
            <a:ext cx="468150" cy="449883"/>
          </a:xfrm>
          <a:prstGeom prst="rect">
            <a:avLst/>
          </a:prstGeom>
          <a:noFill/>
          <a:ln>
            <a:noFill/>
          </a:ln>
        </p:spPr>
      </p:pic>
      <p:pic>
        <p:nvPicPr>
          <p:cNvPr id="326" name="Google Shape;326;p12"/>
          <p:cNvPicPr preferRelativeResize="0"/>
          <p:nvPr/>
        </p:nvPicPr>
        <p:blipFill rotWithShape="1">
          <a:blip r:embed="rId8">
            <a:alphaModFix/>
          </a:blip>
          <a:srcRect b="0" l="0" r="0" t="0"/>
          <a:stretch/>
        </p:blipFill>
        <p:spPr>
          <a:xfrm>
            <a:off x="7324192" y="4208419"/>
            <a:ext cx="1642751" cy="96458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6">
                                            <p:txEl>
                                              <p:pRg end="0" st="0"/>
                                            </p:txEl>
                                          </p:spTgt>
                                        </p:tgtEl>
                                        <p:attrNameLst>
                                          <p:attrName>style.visibility</p:attrName>
                                        </p:attrNameLst>
                                      </p:cBhvr>
                                      <p:to>
                                        <p:strVal val="visible"/>
                                      </p:to>
                                    </p:set>
                                    <p:animEffect filter="fade" transition="in">
                                      <p:cBhvr>
                                        <p:cTn dur="500"/>
                                        <p:tgtEl>
                                          <p:spTgt spid="316">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6">
                                            <p:txEl>
                                              <p:pRg end="1" st="1"/>
                                            </p:txEl>
                                          </p:spTgt>
                                        </p:tgtEl>
                                        <p:attrNameLst>
                                          <p:attrName>style.visibility</p:attrName>
                                        </p:attrNameLst>
                                      </p:cBhvr>
                                      <p:to>
                                        <p:strVal val="visible"/>
                                      </p:to>
                                    </p:set>
                                    <p:animEffect filter="fade" transition="in">
                                      <p:cBhvr>
                                        <p:cTn dur="500"/>
                                        <p:tgtEl>
                                          <p:spTgt spid="316">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6">
                                            <p:txEl>
                                              <p:pRg end="2" st="2"/>
                                            </p:txEl>
                                          </p:spTgt>
                                        </p:tgtEl>
                                        <p:attrNameLst>
                                          <p:attrName>style.visibility</p:attrName>
                                        </p:attrNameLst>
                                      </p:cBhvr>
                                      <p:to>
                                        <p:strVal val="visible"/>
                                      </p:to>
                                    </p:set>
                                    <p:animEffect filter="fade" transition="in">
                                      <p:cBhvr>
                                        <p:cTn dur="500"/>
                                        <p:tgtEl>
                                          <p:spTgt spid="316">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6">
                                            <p:txEl>
                                              <p:pRg end="3" st="3"/>
                                            </p:txEl>
                                          </p:spTgt>
                                        </p:tgtEl>
                                        <p:attrNameLst>
                                          <p:attrName>style.visibility</p:attrName>
                                        </p:attrNameLst>
                                      </p:cBhvr>
                                      <p:to>
                                        <p:strVal val="visible"/>
                                      </p:to>
                                    </p:set>
                                    <p:animEffect filter="fade" transition="in">
                                      <p:cBhvr>
                                        <p:cTn dur="500"/>
                                        <p:tgtEl>
                                          <p:spTgt spid="316">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6">
                                            <p:txEl>
                                              <p:pRg end="4" st="4"/>
                                            </p:txEl>
                                          </p:spTgt>
                                        </p:tgtEl>
                                        <p:attrNameLst>
                                          <p:attrName>style.visibility</p:attrName>
                                        </p:attrNameLst>
                                      </p:cBhvr>
                                      <p:to>
                                        <p:strVal val="visible"/>
                                      </p:to>
                                    </p:set>
                                    <p:animEffect filter="fade" transition="in">
                                      <p:cBhvr>
                                        <p:cTn dur="500"/>
                                        <p:tgtEl>
                                          <p:spTgt spid="316">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6">
                                            <p:txEl>
                                              <p:pRg end="5" st="5"/>
                                            </p:txEl>
                                          </p:spTgt>
                                        </p:tgtEl>
                                        <p:attrNameLst>
                                          <p:attrName>style.visibility</p:attrName>
                                        </p:attrNameLst>
                                      </p:cBhvr>
                                      <p:to>
                                        <p:strVal val="visible"/>
                                      </p:to>
                                    </p:set>
                                    <p:animEffect filter="fade" transition="in">
                                      <p:cBhvr>
                                        <p:cTn dur="500"/>
                                        <p:tgtEl>
                                          <p:spTgt spid="316">
                                            <p:txEl>
                                              <p:pRg end="5" st="5"/>
                                            </p:txEl>
                                          </p:spTgt>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317"/>
                                        </p:tgtEl>
                                        <p:attrNameLst>
                                          <p:attrName>style.visibility</p:attrName>
                                        </p:attrNameLst>
                                      </p:cBhvr>
                                      <p:to>
                                        <p:strVal val="visible"/>
                                      </p:to>
                                    </p:set>
                                    <p:animEffect filter="fade" transition="in">
                                      <p:cBhvr>
                                        <p:cTn dur="500"/>
                                        <p:tgtEl>
                                          <p:spTgt spid="317"/>
                                        </p:tgtEl>
                                      </p:cBhvr>
                                    </p:animEffect>
                                  </p:childTnLst>
                                </p:cTn>
                              </p:par>
                              <p:par>
                                <p:cTn fill="hold" nodeType="withEffect" presetClass="entr" presetID="10" presetSubtype="0">
                                  <p:stCondLst>
                                    <p:cond delay="0"/>
                                  </p:stCondLst>
                                  <p:childTnLst>
                                    <p:set>
                                      <p:cBhvr>
                                        <p:cTn dur="1" fill="hold">
                                          <p:stCondLst>
                                            <p:cond delay="0"/>
                                          </p:stCondLst>
                                        </p:cTn>
                                        <p:tgtEl>
                                          <p:spTgt spid="318"/>
                                        </p:tgtEl>
                                        <p:attrNameLst>
                                          <p:attrName>style.visibility</p:attrName>
                                        </p:attrNameLst>
                                      </p:cBhvr>
                                      <p:to>
                                        <p:strVal val="visible"/>
                                      </p:to>
                                    </p:set>
                                    <p:animEffect filter="fade" transition="in">
                                      <p:cBhvr>
                                        <p:cTn dur="500"/>
                                        <p:tgtEl>
                                          <p:spTgt spid="318"/>
                                        </p:tgtEl>
                                      </p:cBhvr>
                                    </p:animEffect>
                                  </p:childTnLst>
                                </p:cTn>
                              </p:par>
                              <p:par>
                                <p:cTn fill="hold" nodeType="withEffect" presetClass="entr" presetID="10" presetSubtype="0">
                                  <p:stCondLst>
                                    <p:cond delay="0"/>
                                  </p:stCondLst>
                                  <p:childTnLst>
                                    <p:set>
                                      <p:cBhvr>
                                        <p:cTn dur="1" fill="hold">
                                          <p:stCondLst>
                                            <p:cond delay="0"/>
                                          </p:stCondLst>
                                        </p:cTn>
                                        <p:tgtEl>
                                          <p:spTgt spid="319"/>
                                        </p:tgtEl>
                                        <p:attrNameLst>
                                          <p:attrName>style.visibility</p:attrName>
                                        </p:attrNameLst>
                                      </p:cBhvr>
                                      <p:to>
                                        <p:strVal val="visible"/>
                                      </p:to>
                                    </p:set>
                                    <p:animEffect filter="fade" transition="in">
                                      <p:cBhvr>
                                        <p:cTn dur="500"/>
                                        <p:tgtEl>
                                          <p:spTgt spid="319"/>
                                        </p:tgtEl>
                                      </p:cBhvr>
                                    </p:animEffect>
                                  </p:childTnLst>
                                </p:cTn>
                              </p:par>
                              <p:par>
                                <p:cTn fill="hold" nodeType="withEffect" presetClass="entr" presetID="10" presetSubtype="0">
                                  <p:stCondLst>
                                    <p:cond delay="0"/>
                                  </p:stCondLst>
                                  <p:childTnLst>
                                    <p:set>
                                      <p:cBhvr>
                                        <p:cTn dur="1" fill="hold">
                                          <p:stCondLst>
                                            <p:cond delay="0"/>
                                          </p:stCondLst>
                                        </p:cTn>
                                        <p:tgtEl>
                                          <p:spTgt spid="320"/>
                                        </p:tgtEl>
                                        <p:attrNameLst>
                                          <p:attrName>style.visibility</p:attrName>
                                        </p:attrNameLst>
                                      </p:cBhvr>
                                      <p:to>
                                        <p:strVal val="visible"/>
                                      </p:to>
                                    </p:set>
                                    <p:animEffect filter="fade" transition="in">
                                      <p:cBhvr>
                                        <p:cTn dur="500"/>
                                        <p:tgtEl>
                                          <p:spTgt spid="320"/>
                                        </p:tgtEl>
                                      </p:cBhvr>
                                    </p:animEffect>
                                  </p:childTnLst>
                                </p:cTn>
                              </p:par>
                              <p:par>
                                <p:cTn fill="hold" nodeType="withEffect" presetClass="entr" presetID="10" presetSubtype="0">
                                  <p:stCondLst>
                                    <p:cond delay="0"/>
                                  </p:stCondLst>
                                  <p:childTnLst>
                                    <p:set>
                                      <p:cBhvr>
                                        <p:cTn dur="1" fill="hold">
                                          <p:stCondLst>
                                            <p:cond delay="0"/>
                                          </p:stCondLst>
                                        </p:cTn>
                                        <p:tgtEl>
                                          <p:spTgt spid="321"/>
                                        </p:tgtEl>
                                        <p:attrNameLst>
                                          <p:attrName>style.visibility</p:attrName>
                                        </p:attrNameLst>
                                      </p:cBhvr>
                                      <p:to>
                                        <p:strVal val="visible"/>
                                      </p:to>
                                    </p:set>
                                    <p:animEffect filter="fade" transition="in">
                                      <p:cBhvr>
                                        <p:cTn dur="500"/>
                                        <p:tgtEl>
                                          <p:spTgt spid="32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3"/>
          <p:cNvSpPr/>
          <p:nvPr/>
        </p:nvSpPr>
        <p:spPr>
          <a:xfrm>
            <a:off x="0" y="-4185"/>
            <a:ext cx="9144000" cy="771353"/>
          </a:xfrm>
          <a:prstGeom prst="rect">
            <a:avLst/>
          </a:prstGeom>
          <a:solidFill>
            <a:srgbClr val="7A0000"/>
          </a:solidFill>
          <a:ln cap="flat" cmpd="sng" w="12700">
            <a:solidFill>
              <a:srgbClr val="7A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lt1"/>
                </a:solidFill>
                <a:latin typeface="Calibri"/>
                <a:ea typeface="Calibri"/>
                <a:cs typeface="Calibri"/>
                <a:sym typeface="Calibri"/>
              </a:rPr>
              <a:t>   Who are we?</a:t>
            </a:r>
            <a:endParaRPr b="1" i="0" sz="1800" u="none" cap="none" strike="noStrike">
              <a:solidFill>
                <a:schemeClr val="lt1"/>
              </a:solidFill>
              <a:latin typeface="Calibri"/>
              <a:ea typeface="Calibri"/>
              <a:cs typeface="Calibri"/>
              <a:sym typeface="Calibri"/>
            </a:endParaRPr>
          </a:p>
        </p:txBody>
      </p:sp>
      <p:sp>
        <p:nvSpPr>
          <p:cNvPr id="110" name="Google Shape;110;p3"/>
          <p:cNvSpPr txBox="1"/>
          <p:nvPr>
            <p:ph idx="1" type="body"/>
          </p:nvPr>
        </p:nvSpPr>
        <p:spPr>
          <a:xfrm>
            <a:off x="389614" y="767169"/>
            <a:ext cx="5273677" cy="3949432"/>
          </a:xfrm>
          <a:prstGeom prst="rect">
            <a:avLst/>
          </a:prstGeom>
          <a:noFill/>
          <a:ln>
            <a:noFill/>
          </a:ln>
        </p:spPr>
        <p:txBody>
          <a:bodyPr anchorCtr="0" anchor="t" bIns="91425" lIns="91425" spcFirstLastPara="1" rIns="91425" wrap="square" tIns="91425">
            <a:noAutofit/>
          </a:bodyPr>
          <a:lstStyle/>
          <a:p>
            <a:pPr indent="-342900" lvl="0" marL="463550" rtl="0" algn="l">
              <a:lnSpc>
                <a:spcPct val="90000"/>
              </a:lnSpc>
              <a:spcBef>
                <a:spcPts val="0"/>
              </a:spcBef>
              <a:spcAft>
                <a:spcPts val="0"/>
              </a:spcAft>
              <a:buClr>
                <a:schemeClr val="dk1"/>
              </a:buClr>
              <a:buSzPts val="2200"/>
              <a:buFont typeface="Arial"/>
              <a:buChar char="•"/>
            </a:pPr>
            <a:r>
              <a:rPr lang="en-US" sz="2200"/>
              <a:t>The Public Service Alliance of Canada (</a:t>
            </a:r>
            <a:r>
              <a:rPr b="1" lang="en-US" sz="2200"/>
              <a:t>PSAC</a:t>
            </a:r>
            <a:r>
              <a:rPr lang="en-US" sz="2200"/>
              <a:t>) is a parent union.</a:t>
            </a:r>
            <a:endParaRPr/>
          </a:p>
          <a:p>
            <a:pPr indent="0" lvl="0" marL="120650" rtl="0" algn="l">
              <a:lnSpc>
                <a:spcPct val="90000"/>
              </a:lnSpc>
              <a:spcBef>
                <a:spcPts val="0"/>
              </a:spcBef>
              <a:spcAft>
                <a:spcPts val="0"/>
              </a:spcAft>
              <a:buClr>
                <a:schemeClr val="dk1"/>
              </a:buClr>
              <a:buSzPts val="1200"/>
              <a:buNone/>
            </a:pPr>
            <a:r>
              <a:t/>
            </a:r>
            <a:endParaRPr sz="1200"/>
          </a:p>
          <a:p>
            <a:pPr indent="-342900" lvl="0" marL="463550" rtl="0" algn="l">
              <a:lnSpc>
                <a:spcPct val="90000"/>
              </a:lnSpc>
              <a:spcBef>
                <a:spcPts val="0"/>
              </a:spcBef>
              <a:spcAft>
                <a:spcPts val="0"/>
              </a:spcAft>
              <a:buClr>
                <a:schemeClr val="dk1"/>
              </a:buClr>
              <a:buSzPts val="2200"/>
              <a:buFont typeface="Arial"/>
              <a:buChar char="•"/>
            </a:pPr>
            <a:r>
              <a:rPr lang="en-US" sz="2200"/>
              <a:t>PSAC represents over </a:t>
            </a:r>
            <a:r>
              <a:rPr b="1" lang="en-US" sz="2200"/>
              <a:t>230,000</a:t>
            </a:r>
            <a:r>
              <a:rPr lang="en-US" sz="2200"/>
              <a:t> employees in Canada and across the world.</a:t>
            </a:r>
            <a:endParaRPr/>
          </a:p>
          <a:p>
            <a:pPr indent="0" lvl="0" marL="120650" rtl="0" algn="l">
              <a:lnSpc>
                <a:spcPct val="90000"/>
              </a:lnSpc>
              <a:spcBef>
                <a:spcPts val="0"/>
              </a:spcBef>
              <a:spcAft>
                <a:spcPts val="0"/>
              </a:spcAft>
              <a:buClr>
                <a:schemeClr val="dk1"/>
              </a:buClr>
              <a:buSzPts val="1200"/>
              <a:buNone/>
            </a:pPr>
            <a:r>
              <a:t/>
            </a:r>
            <a:endParaRPr sz="1200"/>
          </a:p>
          <a:p>
            <a:pPr indent="-342900" lvl="0" marL="463550" rtl="0" algn="l">
              <a:lnSpc>
                <a:spcPct val="90000"/>
              </a:lnSpc>
              <a:spcBef>
                <a:spcPts val="0"/>
              </a:spcBef>
              <a:spcAft>
                <a:spcPts val="0"/>
              </a:spcAft>
              <a:buClr>
                <a:schemeClr val="dk1"/>
              </a:buClr>
              <a:buSzPts val="2200"/>
              <a:buFont typeface="Arial"/>
              <a:buChar char="•"/>
            </a:pPr>
            <a:r>
              <a:rPr b="1" lang="en-US" sz="2200"/>
              <a:t>PSAC 610 </a:t>
            </a:r>
            <a:r>
              <a:rPr lang="en-US" sz="2200"/>
              <a:t>is a </a:t>
            </a:r>
            <a:r>
              <a:rPr b="1" lang="en-US" sz="2200"/>
              <a:t>labour union </a:t>
            </a:r>
            <a:r>
              <a:rPr lang="en-US" sz="2200"/>
              <a:t>at Western University</a:t>
            </a:r>
            <a:endParaRPr/>
          </a:p>
          <a:p>
            <a:pPr indent="0" lvl="0" marL="120650" rtl="0" algn="l">
              <a:lnSpc>
                <a:spcPct val="90000"/>
              </a:lnSpc>
              <a:spcBef>
                <a:spcPts val="0"/>
              </a:spcBef>
              <a:spcAft>
                <a:spcPts val="0"/>
              </a:spcAft>
              <a:buClr>
                <a:schemeClr val="dk1"/>
              </a:buClr>
              <a:buSzPts val="1200"/>
              <a:buNone/>
            </a:pPr>
            <a:r>
              <a:t/>
            </a:r>
            <a:endParaRPr sz="1200"/>
          </a:p>
          <a:p>
            <a:pPr indent="0" lvl="0" marL="0" rtl="0" algn="l">
              <a:lnSpc>
                <a:spcPct val="90000"/>
              </a:lnSpc>
              <a:spcBef>
                <a:spcPts val="0"/>
              </a:spcBef>
              <a:spcAft>
                <a:spcPts val="0"/>
              </a:spcAft>
              <a:buSzPts val="1800"/>
              <a:buNone/>
            </a:pPr>
            <a:r>
              <a:t/>
            </a:r>
            <a:endParaRPr/>
          </a:p>
        </p:txBody>
      </p:sp>
      <p:cxnSp>
        <p:nvCxnSpPr>
          <p:cNvPr id="111" name="Google Shape;111;p3"/>
          <p:cNvCxnSpPr/>
          <p:nvPr/>
        </p:nvCxnSpPr>
        <p:spPr>
          <a:xfrm rot="10800000">
            <a:off x="0" y="4760900"/>
            <a:ext cx="7476342" cy="0"/>
          </a:xfrm>
          <a:prstGeom prst="straightConnector1">
            <a:avLst/>
          </a:prstGeom>
          <a:noFill/>
          <a:ln cap="flat" cmpd="sng" w="57150">
            <a:solidFill>
              <a:schemeClr val="dk1"/>
            </a:solidFill>
            <a:prstDash val="solid"/>
            <a:miter lim="800000"/>
            <a:headEnd len="sm" w="sm" type="none"/>
            <a:tailEnd len="sm" w="sm" type="none"/>
          </a:ln>
        </p:spPr>
      </p:cxnSp>
      <p:sp>
        <p:nvSpPr>
          <p:cNvPr id="112" name="Google Shape;112;p3"/>
          <p:cNvSpPr txBox="1"/>
          <p:nvPr>
            <p:ph idx="4294967295" type="title"/>
          </p:nvPr>
        </p:nvSpPr>
        <p:spPr>
          <a:xfrm>
            <a:off x="5699798" y="4805201"/>
            <a:ext cx="1776544" cy="332158"/>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Clr>
                <a:schemeClr val="dk1"/>
              </a:buClr>
              <a:buSzPts val="1600"/>
              <a:buFont typeface="Calibri"/>
              <a:buNone/>
            </a:pPr>
            <a:r>
              <a:rPr b="1" lang="en-US" sz="1600">
                <a:latin typeface="Calibri"/>
                <a:ea typeface="Calibri"/>
                <a:cs typeface="Calibri"/>
                <a:sym typeface="Calibri"/>
              </a:rPr>
              <a:t>PSAC Local 610 </a:t>
            </a:r>
            <a:endParaRPr b="1" sz="1600">
              <a:latin typeface="Calibri"/>
              <a:ea typeface="Calibri"/>
              <a:cs typeface="Calibri"/>
              <a:sym typeface="Calibri"/>
            </a:endParaRPr>
          </a:p>
        </p:txBody>
      </p:sp>
      <p:pic>
        <p:nvPicPr>
          <p:cNvPr id="113" name="Google Shape;113;p3"/>
          <p:cNvPicPr preferRelativeResize="0"/>
          <p:nvPr/>
        </p:nvPicPr>
        <p:blipFill rotWithShape="1">
          <a:blip r:embed="rId3">
            <a:alphaModFix/>
          </a:blip>
          <a:srcRect b="0" l="0" r="0" t="0"/>
          <a:stretch/>
        </p:blipFill>
        <p:spPr>
          <a:xfrm>
            <a:off x="303798" y="4833748"/>
            <a:ext cx="280904" cy="274320"/>
          </a:xfrm>
          <a:prstGeom prst="rect">
            <a:avLst/>
          </a:prstGeom>
          <a:noFill/>
          <a:ln>
            <a:noFill/>
          </a:ln>
        </p:spPr>
      </p:pic>
      <p:sp>
        <p:nvSpPr>
          <p:cNvPr id="114" name="Google Shape;114;p3"/>
          <p:cNvSpPr txBox="1"/>
          <p:nvPr/>
        </p:nvSpPr>
        <p:spPr>
          <a:xfrm>
            <a:off x="503609" y="4786783"/>
            <a:ext cx="1642739" cy="344114"/>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chemeClr val="dk1"/>
              </a:buClr>
              <a:buSzPts val="1600"/>
              <a:buFont typeface="Calibri"/>
              <a:buNone/>
            </a:pPr>
            <a:r>
              <a:rPr b="1" i="0" lang="en-US" sz="1600" u="none" cap="none" strike="noStrike">
                <a:solidFill>
                  <a:schemeClr val="dk1"/>
                </a:solidFill>
                <a:latin typeface="Calibri"/>
                <a:ea typeface="Calibri"/>
                <a:cs typeface="Calibri"/>
                <a:sym typeface="Calibri"/>
              </a:rPr>
              <a:t>www.psac610.ca</a:t>
            </a:r>
            <a:endParaRPr b="0" i="0" sz="1400" u="none" cap="none" strike="noStrike">
              <a:solidFill>
                <a:srgbClr val="000000"/>
              </a:solidFill>
              <a:latin typeface="Arial"/>
              <a:ea typeface="Arial"/>
              <a:cs typeface="Arial"/>
              <a:sym typeface="Arial"/>
            </a:endParaRPr>
          </a:p>
        </p:txBody>
      </p:sp>
      <p:sp>
        <p:nvSpPr>
          <p:cNvPr id="115" name="Google Shape;115;p3"/>
          <p:cNvSpPr txBox="1"/>
          <p:nvPr/>
        </p:nvSpPr>
        <p:spPr>
          <a:xfrm>
            <a:off x="3313524" y="4841014"/>
            <a:ext cx="1366841" cy="242508"/>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chemeClr val="dk1"/>
              </a:buClr>
              <a:buSzPts val="1600"/>
              <a:buFont typeface="Calibri"/>
              <a:buNone/>
            </a:pPr>
            <a:r>
              <a:rPr b="1" i="0" lang="en-US" sz="1600" u="none" cap="none" strike="noStrike">
                <a:solidFill>
                  <a:schemeClr val="dk1"/>
                </a:solidFill>
                <a:latin typeface="Calibri"/>
                <a:ea typeface="Calibri"/>
                <a:cs typeface="Calibri"/>
                <a:sym typeface="Calibri"/>
              </a:rPr>
              <a:t>@PSAC610 </a:t>
            </a:r>
            <a:endParaRPr b="0" i="0" sz="1400" u="none" cap="none" strike="noStrike">
              <a:solidFill>
                <a:srgbClr val="000000"/>
              </a:solidFill>
              <a:latin typeface="Arial"/>
              <a:ea typeface="Arial"/>
              <a:cs typeface="Arial"/>
              <a:sym typeface="Arial"/>
            </a:endParaRPr>
          </a:p>
        </p:txBody>
      </p:sp>
      <p:pic>
        <p:nvPicPr>
          <p:cNvPr id="116" name="Google Shape;116;p3"/>
          <p:cNvPicPr preferRelativeResize="0"/>
          <p:nvPr/>
        </p:nvPicPr>
        <p:blipFill rotWithShape="1">
          <a:blip r:embed="rId4">
            <a:alphaModFix/>
          </a:blip>
          <a:srcRect b="0" l="0" r="0" t="0"/>
          <a:stretch/>
        </p:blipFill>
        <p:spPr>
          <a:xfrm>
            <a:off x="5663291" y="4824968"/>
            <a:ext cx="274320" cy="274320"/>
          </a:xfrm>
          <a:prstGeom prst="rect">
            <a:avLst/>
          </a:prstGeom>
          <a:noFill/>
          <a:ln>
            <a:noFill/>
          </a:ln>
        </p:spPr>
      </p:pic>
      <p:pic>
        <p:nvPicPr>
          <p:cNvPr id="117" name="Google Shape;117;p3"/>
          <p:cNvPicPr preferRelativeResize="0"/>
          <p:nvPr/>
        </p:nvPicPr>
        <p:blipFill rotWithShape="1">
          <a:blip r:embed="rId5">
            <a:alphaModFix/>
          </a:blip>
          <a:srcRect b="0" l="0" r="0" t="0"/>
          <a:stretch/>
        </p:blipFill>
        <p:spPr>
          <a:xfrm rot="164335">
            <a:off x="5973477" y="3537941"/>
            <a:ext cx="1229186" cy="949830"/>
          </a:xfrm>
          <a:prstGeom prst="rect">
            <a:avLst/>
          </a:prstGeom>
          <a:noFill/>
          <a:ln>
            <a:noFill/>
          </a:ln>
        </p:spPr>
      </p:pic>
      <p:pic>
        <p:nvPicPr>
          <p:cNvPr id="118" name="Google Shape;118;p3"/>
          <p:cNvPicPr preferRelativeResize="0"/>
          <p:nvPr/>
        </p:nvPicPr>
        <p:blipFill rotWithShape="1">
          <a:blip r:embed="rId6">
            <a:alphaModFix/>
          </a:blip>
          <a:srcRect b="0" l="0" r="0" t="0"/>
          <a:stretch/>
        </p:blipFill>
        <p:spPr>
          <a:xfrm rot="-197724">
            <a:off x="7489905" y="3734802"/>
            <a:ext cx="1544369" cy="556109"/>
          </a:xfrm>
          <a:prstGeom prst="rect">
            <a:avLst/>
          </a:prstGeom>
          <a:noFill/>
          <a:ln>
            <a:noFill/>
          </a:ln>
        </p:spPr>
      </p:pic>
      <p:pic>
        <p:nvPicPr>
          <p:cNvPr id="119" name="Google Shape;119;p3"/>
          <p:cNvPicPr preferRelativeResize="0"/>
          <p:nvPr/>
        </p:nvPicPr>
        <p:blipFill rotWithShape="1">
          <a:blip r:embed="rId7">
            <a:alphaModFix/>
          </a:blip>
          <a:srcRect b="0" l="0" r="0" t="0"/>
          <a:stretch/>
        </p:blipFill>
        <p:spPr>
          <a:xfrm>
            <a:off x="5862936" y="1011471"/>
            <a:ext cx="3186045" cy="2389534"/>
          </a:xfrm>
          <a:prstGeom prst="rect">
            <a:avLst/>
          </a:prstGeom>
          <a:noFill/>
          <a:ln>
            <a:noFill/>
          </a:ln>
        </p:spPr>
      </p:pic>
      <p:pic>
        <p:nvPicPr>
          <p:cNvPr id="120" name="Google Shape;120;p3"/>
          <p:cNvPicPr preferRelativeResize="0"/>
          <p:nvPr/>
        </p:nvPicPr>
        <p:blipFill rotWithShape="1">
          <a:blip r:embed="rId8">
            <a:alphaModFix/>
          </a:blip>
          <a:srcRect b="0" l="0" r="0" t="0"/>
          <a:stretch/>
        </p:blipFill>
        <p:spPr>
          <a:xfrm>
            <a:off x="7324192" y="4208419"/>
            <a:ext cx="1642751" cy="964580"/>
          </a:xfrm>
          <a:prstGeom prst="rect">
            <a:avLst/>
          </a:prstGeom>
          <a:noFill/>
          <a:ln>
            <a:noFill/>
          </a:ln>
        </p:spPr>
      </p:pic>
      <p:pic>
        <p:nvPicPr>
          <p:cNvPr id="121" name="Google Shape;121;p3"/>
          <p:cNvPicPr preferRelativeResize="0"/>
          <p:nvPr/>
        </p:nvPicPr>
        <p:blipFill rotWithShape="1">
          <a:blip r:embed="rId9">
            <a:alphaModFix/>
          </a:blip>
          <a:srcRect b="0" l="0" r="0" t="0"/>
          <a:stretch/>
        </p:blipFill>
        <p:spPr>
          <a:xfrm>
            <a:off x="3099374" y="4836305"/>
            <a:ext cx="280900" cy="26993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19"/>
                                        </p:tgtEl>
                                        <p:attrNameLst>
                                          <p:attrName>style.visibility</p:attrName>
                                        </p:attrNameLst>
                                      </p:cBhvr>
                                      <p:to>
                                        <p:strVal val="visible"/>
                                      </p:to>
                                    </p:set>
                                    <p:animEffect filter="fade" transition="in">
                                      <p:cBhvr>
                                        <p:cTn dur="500"/>
                                        <p:tgtEl>
                                          <p:spTgt spid="119"/>
                                        </p:tgtEl>
                                      </p:cBhvr>
                                    </p:animEffect>
                                  </p:childTnLst>
                                </p:cTn>
                              </p:par>
                              <p:par>
                                <p:cTn fill="hold" nodeType="withEffect" presetClass="entr" presetID="10" presetSubtype="0">
                                  <p:stCondLst>
                                    <p:cond delay="0"/>
                                  </p:stCondLst>
                                  <p:childTnLst>
                                    <p:set>
                                      <p:cBhvr>
                                        <p:cTn dur="1" fill="hold">
                                          <p:stCondLst>
                                            <p:cond delay="0"/>
                                          </p:stCondLst>
                                        </p:cTn>
                                        <p:tgtEl>
                                          <p:spTgt spid="118"/>
                                        </p:tgtEl>
                                        <p:attrNameLst>
                                          <p:attrName>style.visibility</p:attrName>
                                        </p:attrNameLst>
                                      </p:cBhvr>
                                      <p:to>
                                        <p:strVal val="visible"/>
                                      </p:to>
                                    </p:set>
                                    <p:animEffect filter="fade" transition="in">
                                      <p:cBhvr>
                                        <p:cTn dur="500"/>
                                        <p:tgtEl>
                                          <p:spTgt spid="118"/>
                                        </p:tgtEl>
                                      </p:cBhvr>
                                    </p:animEffect>
                                  </p:childTnLst>
                                </p:cTn>
                              </p:par>
                              <p:par>
                                <p:cTn fill="hold" nodeType="withEffect" presetClass="entr" presetID="10" presetSubtype="0">
                                  <p:stCondLst>
                                    <p:cond delay="0"/>
                                  </p:stCondLst>
                                  <p:childTnLst>
                                    <p:set>
                                      <p:cBhvr>
                                        <p:cTn dur="1" fill="hold">
                                          <p:stCondLst>
                                            <p:cond delay="0"/>
                                          </p:stCondLst>
                                        </p:cTn>
                                        <p:tgtEl>
                                          <p:spTgt spid="117"/>
                                        </p:tgtEl>
                                        <p:attrNameLst>
                                          <p:attrName>style.visibility</p:attrName>
                                        </p:attrNameLst>
                                      </p:cBhvr>
                                      <p:to>
                                        <p:strVal val="visible"/>
                                      </p:to>
                                    </p:set>
                                    <p:animEffect filter="fade" transition="in">
                                      <p:cBhvr>
                                        <p:cTn dur="500"/>
                                        <p:tgtEl>
                                          <p:spTgt spid="11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2"/>
          <p:cNvSpPr/>
          <p:nvPr/>
        </p:nvSpPr>
        <p:spPr>
          <a:xfrm>
            <a:off x="0" y="-4185"/>
            <a:ext cx="9144000" cy="771353"/>
          </a:xfrm>
          <a:prstGeom prst="rect">
            <a:avLst/>
          </a:prstGeom>
          <a:solidFill>
            <a:srgbClr val="7A0000"/>
          </a:solidFill>
          <a:ln cap="flat" cmpd="sng" w="12700">
            <a:solidFill>
              <a:srgbClr val="7A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lt1"/>
                </a:solidFill>
                <a:latin typeface="Calibri"/>
                <a:ea typeface="Calibri"/>
                <a:cs typeface="Calibri"/>
                <a:sym typeface="Calibri"/>
              </a:rPr>
              <a:t>   Who is a member of PSAC 610?</a:t>
            </a:r>
            <a:endParaRPr b="1" i="0" sz="1800" u="none" cap="none" strike="noStrike">
              <a:solidFill>
                <a:schemeClr val="lt1"/>
              </a:solidFill>
              <a:latin typeface="Calibri"/>
              <a:ea typeface="Calibri"/>
              <a:cs typeface="Calibri"/>
              <a:sym typeface="Calibri"/>
            </a:endParaRPr>
          </a:p>
        </p:txBody>
      </p:sp>
      <p:sp>
        <p:nvSpPr>
          <p:cNvPr id="127" name="Google Shape;127;p2"/>
          <p:cNvSpPr txBox="1"/>
          <p:nvPr>
            <p:ph idx="1" type="body"/>
          </p:nvPr>
        </p:nvSpPr>
        <p:spPr>
          <a:xfrm>
            <a:off x="389614" y="767168"/>
            <a:ext cx="8442686" cy="4067225"/>
          </a:xfrm>
          <a:prstGeom prst="rect">
            <a:avLst/>
          </a:prstGeom>
          <a:noFill/>
          <a:ln>
            <a:noFill/>
          </a:ln>
        </p:spPr>
        <p:txBody>
          <a:bodyPr anchorCtr="0" anchor="t" bIns="91425" lIns="91425" spcFirstLastPara="1" rIns="91425" wrap="square" tIns="91425">
            <a:noAutofit/>
          </a:bodyPr>
          <a:lstStyle/>
          <a:p>
            <a:pPr indent="-342900" lvl="0" marL="463550" rtl="0" algn="l">
              <a:lnSpc>
                <a:spcPct val="90000"/>
              </a:lnSpc>
              <a:spcBef>
                <a:spcPts val="0"/>
              </a:spcBef>
              <a:spcAft>
                <a:spcPts val="0"/>
              </a:spcAft>
              <a:buClr>
                <a:schemeClr val="dk1"/>
              </a:buClr>
              <a:buSzPts val="2800"/>
              <a:buFont typeface="Arial"/>
              <a:buChar char="•"/>
            </a:pPr>
            <a:r>
              <a:rPr b="1" i="1" lang="en-US" sz="2800"/>
              <a:t>Assistantships and Fellowships</a:t>
            </a:r>
            <a:endParaRPr/>
          </a:p>
          <a:p>
            <a:pPr indent="-177800" lvl="0" marL="406400" rtl="0" algn="l">
              <a:lnSpc>
                <a:spcPct val="90000"/>
              </a:lnSpc>
              <a:spcBef>
                <a:spcPts val="1000"/>
              </a:spcBef>
              <a:spcAft>
                <a:spcPts val="0"/>
              </a:spcAft>
              <a:buClr>
                <a:schemeClr val="accent1"/>
              </a:buClr>
              <a:buSzPts val="1700"/>
              <a:buFont typeface="Arial"/>
              <a:buNone/>
            </a:pPr>
            <a:r>
              <a:t/>
            </a:r>
            <a:endParaRPr sz="2800"/>
          </a:p>
          <a:p>
            <a:pPr indent="-177800" lvl="0" marL="406400" rtl="0" algn="l">
              <a:lnSpc>
                <a:spcPct val="90000"/>
              </a:lnSpc>
              <a:spcBef>
                <a:spcPts val="1000"/>
              </a:spcBef>
              <a:spcAft>
                <a:spcPts val="0"/>
              </a:spcAft>
              <a:buClr>
                <a:schemeClr val="accent1"/>
              </a:buClr>
              <a:buSzPts val="1700"/>
              <a:buFont typeface="Arial"/>
              <a:buNone/>
            </a:pPr>
            <a:r>
              <a:t/>
            </a:r>
            <a:endParaRPr sz="2800"/>
          </a:p>
          <a:p>
            <a:pPr indent="0" lvl="0" marL="120650" rtl="0" algn="l">
              <a:lnSpc>
                <a:spcPct val="90000"/>
              </a:lnSpc>
              <a:spcBef>
                <a:spcPts val="1000"/>
              </a:spcBef>
              <a:spcAft>
                <a:spcPts val="0"/>
              </a:spcAft>
              <a:buClr>
                <a:schemeClr val="dk1"/>
              </a:buClr>
              <a:buSzPts val="1700"/>
              <a:buNone/>
            </a:pPr>
            <a:r>
              <a:t/>
            </a:r>
            <a:endParaRPr b="1" i="1" sz="2800"/>
          </a:p>
          <a:p>
            <a:pPr indent="-342900" lvl="0" marL="463550" rtl="0" algn="l">
              <a:lnSpc>
                <a:spcPct val="90000"/>
              </a:lnSpc>
              <a:spcBef>
                <a:spcPts val="1000"/>
              </a:spcBef>
              <a:spcAft>
                <a:spcPts val="0"/>
              </a:spcAft>
              <a:buClr>
                <a:schemeClr val="dk1"/>
              </a:buClr>
              <a:buSzPts val="2800"/>
              <a:buFont typeface="Arial"/>
              <a:buChar char="•"/>
            </a:pPr>
            <a:r>
              <a:rPr b="1" i="1" lang="en-US" sz="2800"/>
              <a:t>GTAs and PDAs</a:t>
            </a:r>
            <a:endParaRPr b="1" i="1" sz="2800"/>
          </a:p>
          <a:p>
            <a:pPr indent="-336550" lvl="1" marL="914400" rtl="0" algn="l">
              <a:lnSpc>
                <a:spcPct val="90000"/>
              </a:lnSpc>
              <a:spcBef>
                <a:spcPts val="1000"/>
              </a:spcBef>
              <a:spcAft>
                <a:spcPts val="0"/>
              </a:spcAft>
              <a:buClr>
                <a:schemeClr val="dk1"/>
              </a:buClr>
              <a:buSzPts val="1700"/>
              <a:buFont typeface="Courier New"/>
              <a:buChar char="o"/>
            </a:pPr>
            <a:r>
              <a:rPr b="1" lang="en-US" sz="2600"/>
              <a:t>Automatically pay union dues </a:t>
            </a:r>
            <a:endParaRPr/>
          </a:p>
          <a:p>
            <a:pPr indent="-336550" lvl="1" marL="914400" rtl="0" algn="l">
              <a:lnSpc>
                <a:spcPct val="90000"/>
              </a:lnSpc>
              <a:spcBef>
                <a:spcPts val="1000"/>
              </a:spcBef>
              <a:spcAft>
                <a:spcPts val="0"/>
              </a:spcAft>
              <a:buClr>
                <a:schemeClr val="dk1"/>
              </a:buClr>
              <a:buSzPts val="1700"/>
              <a:buFont typeface="Courier New"/>
              <a:buChar char="o"/>
            </a:pPr>
            <a:r>
              <a:rPr lang="en-US" sz="2600"/>
              <a:t>Have access to </a:t>
            </a:r>
            <a:r>
              <a:rPr b="1" lang="en-US" sz="2600"/>
              <a:t>benefits </a:t>
            </a:r>
            <a:endParaRPr/>
          </a:p>
        </p:txBody>
      </p:sp>
      <p:sp>
        <p:nvSpPr>
          <p:cNvPr id="128" name="Google Shape;128;p2"/>
          <p:cNvSpPr/>
          <p:nvPr/>
        </p:nvSpPr>
        <p:spPr>
          <a:xfrm>
            <a:off x="1193194" y="1367415"/>
            <a:ext cx="1188720" cy="640080"/>
          </a:xfrm>
          <a:prstGeom prst="ellipse">
            <a:avLst/>
          </a:prstGeom>
          <a:solidFill>
            <a:srgbClr val="FBE4D4"/>
          </a:solidFill>
          <a:ln cap="flat" cmpd="sng" w="38100">
            <a:solidFill>
              <a:srgbClr val="7A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0" i="0" lang="en-US" sz="2000" u="none" cap="none" strike="noStrike">
                <a:solidFill>
                  <a:srgbClr val="000000"/>
                </a:solidFill>
                <a:latin typeface="Calibri"/>
                <a:ea typeface="Calibri"/>
                <a:cs typeface="Calibri"/>
                <a:sym typeface="Calibri"/>
              </a:rPr>
              <a:t>GTA</a:t>
            </a:r>
            <a:endParaRPr b="0" i="0" sz="1400" u="none" cap="none" strike="noStrike">
              <a:solidFill>
                <a:srgbClr val="000000"/>
              </a:solidFill>
              <a:latin typeface="Arial"/>
              <a:ea typeface="Arial"/>
              <a:cs typeface="Arial"/>
              <a:sym typeface="Arial"/>
            </a:endParaRPr>
          </a:p>
        </p:txBody>
      </p:sp>
      <p:sp>
        <p:nvSpPr>
          <p:cNvPr id="129" name="Google Shape;129;p2"/>
          <p:cNvSpPr/>
          <p:nvPr/>
        </p:nvSpPr>
        <p:spPr>
          <a:xfrm>
            <a:off x="3921450" y="2088586"/>
            <a:ext cx="1188720" cy="640080"/>
          </a:xfrm>
          <a:prstGeom prst="ellipse">
            <a:avLst/>
          </a:prstGeom>
          <a:solidFill>
            <a:srgbClr val="FFF2CC"/>
          </a:solidFill>
          <a:ln cap="flat" cmpd="sng" w="38100">
            <a:solidFill>
              <a:srgbClr val="7F6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0" i="0" lang="en-US" sz="2000" u="none" cap="none" strike="noStrike">
                <a:solidFill>
                  <a:srgbClr val="000000"/>
                </a:solidFill>
                <a:latin typeface="Calibri"/>
                <a:ea typeface="Calibri"/>
                <a:cs typeface="Calibri"/>
                <a:sym typeface="Calibri"/>
              </a:rPr>
              <a:t>GSA</a:t>
            </a:r>
            <a:endParaRPr b="0" i="0" sz="1400" u="none" cap="none" strike="noStrike">
              <a:solidFill>
                <a:srgbClr val="000000"/>
              </a:solidFill>
              <a:latin typeface="Arial"/>
              <a:ea typeface="Arial"/>
              <a:cs typeface="Arial"/>
              <a:sym typeface="Arial"/>
            </a:endParaRPr>
          </a:p>
        </p:txBody>
      </p:sp>
      <p:sp>
        <p:nvSpPr>
          <p:cNvPr id="130" name="Google Shape;130;p2"/>
          <p:cNvSpPr/>
          <p:nvPr/>
        </p:nvSpPr>
        <p:spPr>
          <a:xfrm>
            <a:off x="3921450" y="1355953"/>
            <a:ext cx="1188720" cy="640080"/>
          </a:xfrm>
          <a:prstGeom prst="ellipse">
            <a:avLst/>
          </a:prstGeom>
          <a:solidFill>
            <a:srgbClr val="FFF2CC"/>
          </a:solidFill>
          <a:ln cap="flat" cmpd="sng" w="38100">
            <a:solidFill>
              <a:srgbClr val="7F6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0" i="0" lang="en-US" sz="2000" u="none" cap="none" strike="noStrike">
                <a:solidFill>
                  <a:srgbClr val="000000"/>
                </a:solidFill>
                <a:latin typeface="Calibri"/>
                <a:ea typeface="Calibri"/>
                <a:cs typeface="Calibri"/>
                <a:sym typeface="Calibri"/>
              </a:rPr>
              <a:t>GRA</a:t>
            </a:r>
            <a:endParaRPr b="0" i="0" sz="1400" u="none" cap="none" strike="noStrike">
              <a:solidFill>
                <a:srgbClr val="000000"/>
              </a:solidFill>
              <a:latin typeface="Arial"/>
              <a:ea typeface="Arial"/>
              <a:cs typeface="Arial"/>
              <a:sym typeface="Arial"/>
            </a:endParaRPr>
          </a:p>
        </p:txBody>
      </p:sp>
      <p:sp>
        <p:nvSpPr>
          <p:cNvPr id="131" name="Google Shape;131;p2"/>
          <p:cNvSpPr/>
          <p:nvPr/>
        </p:nvSpPr>
        <p:spPr>
          <a:xfrm>
            <a:off x="1193194" y="2090628"/>
            <a:ext cx="1188720" cy="640080"/>
          </a:xfrm>
          <a:prstGeom prst="ellipse">
            <a:avLst/>
          </a:prstGeom>
          <a:solidFill>
            <a:srgbClr val="FBE4D4"/>
          </a:solidFill>
          <a:ln cap="flat" cmpd="sng" w="38100">
            <a:solidFill>
              <a:srgbClr val="7A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0" i="0" lang="en-US" sz="2000" u="none" cap="none" strike="noStrike">
                <a:solidFill>
                  <a:srgbClr val="000000"/>
                </a:solidFill>
                <a:latin typeface="Calibri"/>
                <a:ea typeface="Calibri"/>
                <a:cs typeface="Calibri"/>
                <a:sym typeface="Calibri"/>
              </a:rPr>
              <a:t>PDA</a:t>
            </a:r>
            <a:endParaRPr b="0" i="0" sz="1400" u="none" cap="none" strike="noStrike">
              <a:solidFill>
                <a:srgbClr val="000000"/>
              </a:solidFill>
              <a:latin typeface="Arial"/>
              <a:ea typeface="Arial"/>
              <a:cs typeface="Arial"/>
              <a:sym typeface="Arial"/>
            </a:endParaRPr>
          </a:p>
        </p:txBody>
      </p:sp>
      <p:sp>
        <p:nvSpPr>
          <p:cNvPr id="132" name="Google Shape;132;p2"/>
          <p:cNvSpPr/>
          <p:nvPr/>
        </p:nvSpPr>
        <p:spPr>
          <a:xfrm>
            <a:off x="6649706" y="1357801"/>
            <a:ext cx="1188720" cy="640080"/>
          </a:xfrm>
          <a:prstGeom prst="ellipse">
            <a:avLst/>
          </a:prstGeom>
          <a:solidFill>
            <a:srgbClr val="DDEAF6"/>
          </a:solidFill>
          <a:ln cap="flat" cmpd="sng" w="38100">
            <a:solidFill>
              <a:srgbClr val="1F386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0" i="0" lang="en-US" sz="2000" u="none" cap="none" strike="noStrike">
                <a:solidFill>
                  <a:srgbClr val="000000"/>
                </a:solidFill>
                <a:latin typeface="Calibri"/>
                <a:ea typeface="Calibri"/>
                <a:cs typeface="Calibri"/>
                <a:sym typeface="Calibri"/>
              </a:rPr>
              <a:t>GRF</a:t>
            </a:r>
            <a:endParaRPr b="0" i="0" sz="1400" u="none" cap="none" strike="noStrike">
              <a:solidFill>
                <a:srgbClr val="000000"/>
              </a:solidFill>
              <a:latin typeface="Arial"/>
              <a:ea typeface="Arial"/>
              <a:cs typeface="Arial"/>
              <a:sym typeface="Arial"/>
            </a:endParaRPr>
          </a:p>
        </p:txBody>
      </p:sp>
      <p:sp>
        <p:nvSpPr>
          <p:cNvPr id="133" name="Google Shape;133;p2"/>
          <p:cNvSpPr/>
          <p:nvPr/>
        </p:nvSpPr>
        <p:spPr>
          <a:xfrm>
            <a:off x="6649706" y="2086114"/>
            <a:ext cx="1188720" cy="640080"/>
          </a:xfrm>
          <a:prstGeom prst="ellipse">
            <a:avLst/>
          </a:prstGeom>
          <a:solidFill>
            <a:srgbClr val="DDEAF6"/>
          </a:solidFill>
          <a:ln cap="flat" cmpd="sng" w="38100">
            <a:solidFill>
              <a:srgbClr val="1F386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0" i="0" lang="en-US" sz="2000" u="none" cap="none" strike="noStrike">
                <a:solidFill>
                  <a:srgbClr val="000000"/>
                </a:solidFill>
                <a:latin typeface="Calibri"/>
                <a:ea typeface="Calibri"/>
                <a:cs typeface="Calibri"/>
                <a:sym typeface="Calibri"/>
              </a:rPr>
              <a:t>WGRS</a:t>
            </a:r>
            <a:endParaRPr b="0" i="0" sz="1400" u="none" cap="none" strike="noStrike">
              <a:solidFill>
                <a:srgbClr val="000000"/>
              </a:solidFill>
              <a:latin typeface="Arial"/>
              <a:ea typeface="Arial"/>
              <a:cs typeface="Arial"/>
              <a:sym typeface="Arial"/>
            </a:endParaRPr>
          </a:p>
        </p:txBody>
      </p:sp>
      <p:cxnSp>
        <p:nvCxnSpPr>
          <p:cNvPr id="134" name="Google Shape;134;p2"/>
          <p:cNvCxnSpPr/>
          <p:nvPr/>
        </p:nvCxnSpPr>
        <p:spPr>
          <a:xfrm rot="10800000">
            <a:off x="0" y="4760900"/>
            <a:ext cx="7476342" cy="0"/>
          </a:xfrm>
          <a:prstGeom prst="straightConnector1">
            <a:avLst/>
          </a:prstGeom>
          <a:noFill/>
          <a:ln cap="flat" cmpd="sng" w="57150">
            <a:solidFill>
              <a:schemeClr val="dk1"/>
            </a:solidFill>
            <a:prstDash val="solid"/>
            <a:miter lim="800000"/>
            <a:headEnd len="sm" w="sm" type="none"/>
            <a:tailEnd len="sm" w="sm" type="none"/>
          </a:ln>
        </p:spPr>
      </p:cxnSp>
      <p:sp>
        <p:nvSpPr>
          <p:cNvPr id="135" name="Google Shape;135;p2"/>
          <p:cNvSpPr txBox="1"/>
          <p:nvPr>
            <p:ph idx="4294967295" type="title"/>
          </p:nvPr>
        </p:nvSpPr>
        <p:spPr>
          <a:xfrm>
            <a:off x="5699798" y="4805201"/>
            <a:ext cx="1776544" cy="332158"/>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Clr>
                <a:schemeClr val="dk1"/>
              </a:buClr>
              <a:buSzPts val="1600"/>
              <a:buFont typeface="Calibri"/>
              <a:buNone/>
            </a:pPr>
            <a:r>
              <a:rPr b="1" lang="en-US" sz="1600">
                <a:latin typeface="Calibri"/>
                <a:ea typeface="Calibri"/>
                <a:cs typeface="Calibri"/>
                <a:sym typeface="Calibri"/>
              </a:rPr>
              <a:t>PSAC Local 610 </a:t>
            </a:r>
            <a:endParaRPr b="1" sz="1600">
              <a:latin typeface="Calibri"/>
              <a:ea typeface="Calibri"/>
              <a:cs typeface="Calibri"/>
              <a:sym typeface="Calibri"/>
            </a:endParaRPr>
          </a:p>
        </p:txBody>
      </p:sp>
      <p:pic>
        <p:nvPicPr>
          <p:cNvPr id="136" name="Google Shape;136;p2"/>
          <p:cNvPicPr preferRelativeResize="0"/>
          <p:nvPr/>
        </p:nvPicPr>
        <p:blipFill rotWithShape="1">
          <a:blip r:embed="rId3">
            <a:alphaModFix/>
          </a:blip>
          <a:srcRect b="0" l="0" r="0" t="0"/>
          <a:stretch/>
        </p:blipFill>
        <p:spPr>
          <a:xfrm>
            <a:off x="303798" y="4833748"/>
            <a:ext cx="280904" cy="274320"/>
          </a:xfrm>
          <a:prstGeom prst="rect">
            <a:avLst/>
          </a:prstGeom>
          <a:noFill/>
          <a:ln>
            <a:noFill/>
          </a:ln>
        </p:spPr>
      </p:pic>
      <p:sp>
        <p:nvSpPr>
          <p:cNvPr id="137" name="Google Shape;137;p2"/>
          <p:cNvSpPr txBox="1"/>
          <p:nvPr/>
        </p:nvSpPr>
        <p:spPr>
          <a:xfrm>
            <a:off x="503609" y="4786783"/>
            <a:ext cx="1642739" cy="344114"/>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chemeClr val="dk1"/>
              </a:buClr>
              <a:buSzPts val="1600"/>
              <a:buFont typeface="Calibri"/>
              <a:buNone/>
            </a:pPr>
            <a:r>
              <a:rPr b="1" i="0" lang="en-US" sz="1600" u="none" cap="none" strike="noStrike">
                <a:solidFill>
                  <a:schemeClr val="dk1"/>
                </a:solidFill>
                <a:latin typeface="Calibri"/>
                <a:ea typeface="Calibri"/>
                <a:cs typeface="Calibri"/>
                <a:sym typeface="Calibri"/>
              </a:rPr>
              <a:t>www.psac610.ca</a:t>
            </a:r>
            <a:endParaRPr b="0" i="0" sz="1400" u="none" cap="none" strike="noStrike">
              <a:solidFill>
                <a:srgbClr val="000000"/>
              </a:solidFill>
              <a:latin typeface="Arial"/>
              <a:ea typeface="Arial"/>
              <a:cs typeface="Arial"/>
              <a:sym typeface="Arial"/>
            </a:endParaRPr>
          </a:p>
        </p:txBody>
      </p:sp>
      <p:sp>
        <p:nvSpPr>
          <p:cNvPr id="138" name="Google Shape;138;p2"/>
          <p:cNvSpPr txBox="1"/>
          <p:nvPr/>
        </p:nvSpPr>
        <p:spPr>
          <a:xfrm>
            <a:off x="3313524" y="4841014"/>
            <a:ext cx="1366841" cy="242508"/>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chemeClr val="dk1"/>
              </a:buClr>
              <a:buSzPts val="1600"/>
              <a:buFont typeface="Calibri"/>
              <a:buNone/>
            </a:pPr>
            <a:r>
              <a:rPr b="1" i="0" lang="en-US" sz="1600" u="none" cap="none" strike="noStrike">
                <a:solidFill>
                  <a:schemeClr val="dk1"/>
                </a:solidFill>
                <a:latin typeface="Calibri"/>
                <a:ea typeface="Calibri"/>
                <a:cs typeface="Calibri"/>
                <a:sym typeface="Calibri"/>
              </a:rPr>
              <a:t>@PSAC610 </a:t>
            </a:r>
            <a:endParaRPr b="0" i="0" sz="1400" u="none" cap="none" strike="noStrike">
              <a:solidFill>
                <a:srgbClr val="000000"/>
              </a:solidFill>
              <a:latin typeface="Arial"/>
              <a:ea typeface="Arial"/>
              <a:cs typeface="Arial"/>
              <a:sym typeface="Arial"/>
            </a:endParaRPr>
          </a:p>
        </p:txBody>
      </p:sp>
      <p:pic>
        <p:nvPicPr>
          <p:cNvPr id="139" name="Google Shape;139;p2"/>
          <p:cNvPicPr preferRelativeResize="0"/>
          <p:nvPr/>
        </p:nvPicPr>
        <p:blipFill rotWithShape="1">
          <a:blip r:embed="rId4">
            <a:alphaModFix/>
          </a:blip>
          <a:srcRect b="0" l="0" r="0" t="0"/>
          <a:stretch/>
        </p:blipFill>
        <p:spPr>
          <a:xfrm>
            <a:off x="5663291" y="4824968"/>
            <a:ext cx="274320" cy="274320"/>
          </a:xfrm>
          <a:prstGeom prst="rect">
            <a:avLst/>
          </a:prstGeom>
          <a:noFill/>
          <a:ln>
            <a:noFill/>
          </a:ln>
        </p:spPr>
      </p:pic>
      <p:pic>
        <p:nvPicPr>
          <p:cNvPr id="140" name="Google Shape;140;p2"/>
          <p:cNvPicPr preferRelativeResize="0"/>
          <p:nvPr/>
        </p:nvPicPr>
        <p:blipFill rotWithShape="1">
          <a:blip r:embed="rId5">
            <a:alphaModFix/>
          </a:blip>
          <a:srcRect b="0" l="0" r="0" t="0"/>
          <a:stretch/>
        </p:blipFill>
        <p:spPr>
          <a:xfrm>
            <a:off x="7324192" y="4208419"/>
            <a:ext cx="1642751" cy="964580"/>
          </a:xfrm>
          <a:prstGeom prst="rect">
            <a:avLst/>
          </a:prstGeom>
          <a:noFill/>
          <a:ln>
            <a:noFill/>
          </a:ln>
        </p:spPr>
      </p:pic>
      <p:pic>
        <p:nvPicPr>
          <p:cNvPr id="141" name="Google Shape;141;p2"/>
          <p:cNvPicPr preferRelativeResize="0"/>
          <p:nvPr/>
        </p:nvPicPr>
        <p:blipFill rotWithShape="1">
          <a:blip r:embed="rId6">
            <a:alphaModFix/>
          </a:blip>
          <a:srcRect b="0" l="0" r="0" t="0"/>
          <a:stretch/>
        </p:blipFill>
        <p:spPr>
          <a:xfrm>
            <a:off x="3099374" y="4836305"/>
            <a:ext cx="280900" cy="26993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28"/>
                                        </p:tgtEl>
                                        <p:attrNameLst>
                                          <p:attrName>style.visibility</p:attrName>
                                        </p:attrNameLst>
                                      </p:cBhvr>
                                      <p:to>
                                        <p:strVal val="visible"/>
                                      </p:to>
                                    </p:set>
                                    <p:animEffect filter="fade" transition="in">
                                      <p:cBhvr>
                                        <p:cTn dur="500"/>
                                        <p:tgtEl>
                                          <p:spTgt spid="128"/>
                                        </p:tgtEl>
                                      </p:cBhvr>
                                    </p:animEffect>
                                  </p:childTnLst>
                                </p:cTn>
                              </p:par>
                              <p:par>
                                <p:cTn fill="hold" nodeType="withEffect" presetClass="entr" presetID="10" presetSubtype="0">
                                  <p:stCondLst>
                                    <p:cond delay="0"/>
                                  </p:stCondLst>
                                  <p:childTnLst>
                                    <p:set>
                                      <p:cBhvr>
                                        <p:cTn dur="1" fill="hold">
                                          <p:stCondLst>
                                            <p:cond delay="0"/>
                                          </p:stCondLst>
                                        </p:cTn>
                                        <p:tgtEl>
                                          <p:spTgt spid="131"/>
                                        </p:tgtEl>
                                        <p:attrNameLst>
                                          <p:attrName>style.visibility</p:attrName>
                                        </p:attrNameLst>
                                      </p:cBhvr>
                                      <p:to>
                                        <p:strVal val="visible"/>
                                      </p:to>
                                    </p:set>
                                    <p:animEffect filter="fade" transition="in">
                                      <p:cBhvr>
                                        <p:cTn dur="500"/>
                                        <p:tgtEl>
                                          <p:spTgt spid="131"/>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130"/>
                                        </p:tgtEl>
                                        <p:attrNameLst>
                                          <p:attrName>style.visibility</p:attrName>
                                        </p:attrNameLst>
                                      </p:cBhvr>
                                      <p:to>
                                        <p:strVal val="visible"/>
                                      </p:to>
                                    </p:set>
                                    <p:animEffect filter="fade" transition="in">
                                      <p:cBhvr>
                                        <p:cTn dur="500"/>
                                        <p:tgtEl>
                                          <p:spTgt spid="130"/>
                                        </p:tgtEl>
                                      </p:cBhvr>
                                    </p:animEffect>
                                  </p:childTnLst>
                                </p:cTn>
                              </p:par>
                              <p:par>
                                <p:cTn fill="hold" nodeType="withEffect" presetClass="entr" presetID="10" presetSubtype="0">
                                  <p:stCondLst>
                                    <p:cond delay="0"/>
                                  </p:stCondLst>
                                  <p:childTnLst>
                                    <p:set>
                                      <p:cBhvr>
                                        <p:cTn dur="1" fill="hold">
                                          <p:stCondLst>
                                            <p:cond delay="0"/>
                                          </p:stCondLst>
                                        </p:cTn>
                                        <p:tgtEl>
                                          <p:spTgt spid="129"/>
                                        </p:tgtEl>
                                        <p:attrNameLst>
                                          <p:attrName>style.visibility</p:attrName>
                                        </p:attrNameLst>
                                      </p:cBhvr>
                                      <p:to>
                                        <p:strVal val="visible"/>
                                      </p:to>
                                    </p:set>
                                    <p:animEffect filter="fade" transition="in">
                                      <p:cBhvr>
                                        <p:cTn dur="500"/>
                                        <p:tgtEl>
                                          <p:spTgt spid="129"/>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132"/>
                                        </p:tgtEl>
                                        <p:attrNameLst>
                                          <p:attrName>style.visibility</p:attrName>
                                        </p:attrNameLst>
                                      </p:cBhvr>
                                      <p:to>
                                        <p:strVal val="visible"/>
                                      </p:to>
                                    </p:set>
                                    <p:animEffect filter="fade" transition="in">
                                      <p:cBhvr>
                                        <p:cTn dur="500"/>
                                        <p:tgtEl>
                                          <p:spTgt spid="132"/>
                                        </p:tgtEl>
                                      </p:cBhvr>
                                    </p:animEffect>
                                  </p:childTnLst>
                                </p:cTn>
                              </p:par>
                              <p:par>
                                <p:cTn fill="hold" nodeType="withEffect" presetClass="entr" presetID="10" presetSubtype="0">
                                  <p:stCondLst>
                                    <p:cond delay="0"/>
                                  </p:stCondLst>
                                  <p:childTnLst>
                                    <p:set>
                                      <p:cBhvr>
                                        <p:cTn dur="1" fill="hold">
                                          <p:stCondLst>
                                            <p:cond delay="0"/>
                                          </p:stCondLst>
                                        </p:cTn>
                                        <p:tgtEl>
                                          <p:spTgt spid="133"/>
                                        </p:tgtEl>
                                        <p:attrNameLst>
                                          <p:attrName>style.visibility</p:attrName>
                                        </p:attrNameLst>
                                      </p:cBhvr>
                                      <p:to>
                                        <p:strVal val="visible"/>
                                      </p:to>
                                    </p:set>
                                    <p:animEffect filter="fade" transition="in">
                                      <p:cBhvr>
                                        <p:cTn dur="500"/>
                                        <p:tgtEl>
                                          <p:spTgt spid="13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g320db769532_0_3"/>
          <p:cNvSpPr/>
          <p:nvPr/>
        </p:nvSpPr>
        <p:spPr>
          <a:xfrm>
            <a:off x="0" y="-4185"/>
            <a:ext cx="9144000" cy="771300"/>
          </a:xfrm>
          <a:prstGeom prst="rect">
            <a:avLst/>
          </a:prstGeom>
          <a:solidFill>
            <a:srgbClr val="7A0000"/>
          </a:solidFill>
          <a:ln cap="flat" cmpd="sng" w="12700">
            <a:solidFill>
              <a:srgbClr val="7A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lt1"/>
                </a:solidFill>
                <a:latin typeface="Calibri"/>
                <a:ea typeface="Calibri"/>
                <a:cs typeface="Calibri"/>
                <a:sym typeface="Calibri"/>
              </a:rPr>
              <a:t>   How does the Union support you?</a:t>
            </a:r>
            <a:endParaRPr b="1" i="0" sz="1800" u="none" cap="none" strike="noStrike">
              <a:solidFill>
                <a:schemeClr val="lt1"/>
              </a:solidFill>
              <a:latin typeface="Calibri"/>
              <a:ea typeface="Calibri"/>
              <a:cs typeface="Calibri"/>
              <a:sym typeface="Calibri"/>
            </a:endParaRPr>
          </a:p>
        </p:txBody>
      </p:sp>
      <p:sp>
        <p:nvSpPr>
          <p:cNvPr id="147" name="Google Shape;147;g320db769532_0_3"/>
          <p:cNvSpPr txBox="1"/>
          <p:nvPr>
            <p:ph idx="1" type="body"/>
          </p:nvPr>
        </p:nvSpPr>
        <p:spPr>
          <a:xfrm>
            <a:off x="389614" y="767169"/>
            <a:ext cx="5273700" cy="3949500"/>
          </a:xfrm>
          <a:prstGeom prst="rect">
            <a:avLst/>
          </a:prstGeom>
          <a:noFill/>
          <a:ln>
            <a:noFill/>
          </a:ln>
        </p:spPr>
        <p:txBody>
          <a:bodyPr anchorCtr="0" anchor="t" bIns="91425" lIns="91425" spcFirstLastPara="1" rIns="91425" wrap="square" tIns="91425">
            <a:noAutofit/>
          </a:bodyPr>
          <a:lstStyle/>
          <a:p>
            <a:pPr indent="-368300" lvl="0" marL="457200" rtl="0" algn="l">
              <a:lnSpc>
                <a:spcPct val="115000"/>
              </a:lnSpc>
              <a:spcBef>
                <a:spcPts val="1200"/>
              </a:spcBef>
              <a:spcAft>
                <a:spcPts val="0"/>
              </a:spcAft>
              <a:buSzPts val="2200"/>
              <a:buFont typeface="Calibri"/>
              <a:buChar char="•"/>
            </a:pPr>
            <a:r>
              <a:rPr lang="en-US" sz="2200"/>
              <a:t>Union representation in meetings with your Course Supervisor</a:t>
            </a:r>
            <a:endParaRPr sz="2200"/>
          </a:p>
          <a:p>
            <a:pPr indent="-368300" lvl="0" marL="457200" rtl="0" algn="l">
              <a:lnSpc>
                <a:spcPct val="115000"/>
              </a:lnSpc>
              <a:spcBef>
                <a:spcPts val="0"/>
              </a:spcBef>
              <a:spcAft>
                <a:spcPts val="0"/>
              </a:spcAft>
              <a:buSzPts val="2200"/>
              <a:buFont typeface="Calibri"/>
              <a:buChar char="•"/>
            </a:pPr>
            <a:r>
              <a:rPr lang="en-US" sz="2200"/>
              <a:t>Negotiating better contracts (Collective Agreements)</a:t>
            </a:r>
            <a:endParaRPr sz="2200"/>
          </a:p>
          <a:p>
            <a:pPr indent="-368300" lvl="0" marL="457200" rtl="0" algn="l">
              <a:lnSpc>
                <a:spcPct val="115000"/>
              </a:lnSpc>
              <a:spcBef>
                <a:spcPts val="0"/>
              </a:spcBef>
              <a:spcAft>
                <a:spcPts val="0"/>
              </a:spcAft>
              <a:buSzPts val="2200"/>
              <a:buFont typeface="Calibri"/>
              <a:buChar char="•"/>
            </a:pPr>
            <a:r>
              <a:rPr lang="en-US" sz="2200"/>
              <a:t>Providing additional </a:t>
            </a:r>
            <a:r>
              <a:rPr b="1" lang="en-US" sz="2200"/>
              <a:t>financial aid and benefits</a:t>
            </a:r>
            <a:endParaRPr b="1" sz="2200"/>
          </a:p>
          <a:p>
            <a:pPr indent="-368300" lvl="0" marL="457200" rtl="0" algn="l">
              <a:lnSpc>
                <a:spcPct val="115000"/>
              </a:lnSpc>
              <a:spcBef>
                <a:spcPts val="0"/>
              </a:spcBef>
              <a:spcAft>
                <a:spcPts val="0"/>
              </a:spcAft>
              <a:buSzPts val="2200"/>
              <a:buFont typeface="Calibri"/>
              <a:buChar char="•"/>
            </a:pPr>
            <a:r>
              <a:rPr lang="en-US" sz="2200"/>
              <a:t>Advice and legal assistance with workplace issues</a:t>
            </a:r>
            <a:endParaRPr sz="2200"/>
          </a:p>
          <a:p>
            <a:pPr indent="-368300" lvl="0" marL="457200" rtl="0" algn="l">
              <a:lnSpc>
                <a:spcPct val="115000"/>
              </a:lnSpc>
              <a:spcBef>
                <a:spcPts val="0"/>
              </a:spcBef>
              <a:spcAft>
                <a:spcPts val="0"/>
              </a:spcAft>
              <a:buSzPts val="2200"/>
              <a:buFont typeface="Calibri"/>
              <a:buChar char="•"/>
            </a:pPr>
            <a:r>
              <a:rPr b="1" lang="en-US" sz="2200"/>
              <a:t>Fights for better working conditions</a:t>
            </a:r>
            <a:r>
              <a:rPr lang="en-US" sz="2200"/>
              <a:t> for GTAs, PDAs, and now GSAs</a:t>
            </a:r>
            <a:endParaRPr sz="1400">
              <a:latin typeface="Arial"/>
              <a:ea typeface="Arial"/>
              <a:cs typeface="Arial"/>
              <a:sym typeface="Arial"/>
            </a:endParaRPr>
          </a:p>
        </p:txBody>
      </p:sp>
      <p:cxnSp>
        <p:nvCxnSpPr>
          <p:cNvPr id="148" name="Google Shape;148;g320db769532_0_3"/>
          <p:cNvCxnSpPr/>
          <p:nvPr/>
        </p:nvCxnSpPr>
        <p:spPr>
          <a:xfrm rot="10800000">
            <a:off x="42" y="4760900"/>
            <a:ext cx="7476300" cy="0"/>
          </a:xfrm>
          <a:prstGeom prst="straightConnector1">
            <a:avLst/>
          </a:prstGeom>
          <a:noFill/>
          <a:ln cap="flat" cmpd="sng" w="57150">
            <a:solidFill>
              <a:schemeClr val="dk1"/>
            </a:solidFill>
            <a:prstDash val="solid"/>
            <a:miter lim="800000"/>
            <a:headEnd len="sm" w="sm" type="none"/>
            <a:tailEnd len="sm" w="sm" type="none"/>
          </a:ln>
        </p:spPr>
      </p:cxnSp>
      <p:sp>
        <p:nvSpPr>
          <p:cNvPr id="149" name="Google Shape;149;g320db769532_0_3"/>
          <p:cNvSpPr txBox="1"/>
          <p:nvPr>
            <p:ph idx="4294967295" type="title"/>
          </p:nvPr>
        </p:nvSpPr>
        <p:spPr>
          <a:xfrm>
            <a:off x="5699798" y="4805201"/>
            <a:ext cx="1776600" cy="3321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Clr>
                <a:schemeClr val="dk1"/>
              </a:buClr>
              <a:buSzPts val="1600"/>
              <a:buFont typeface="Calibri"/>
              <a:buNone/>
            </a:pPr>
            <a:r>
              <a:rPr b="1" lang="en-US" sz="1600">
                <a:latin typeface="Calibri"/>
                <a:ea typeface="Calibri"/>
                <a:cs typeface="Calibri"/>
                <a:sym typeface="Calibri"/>
              </a:rPr>
              <a:t>PSAC Local 610 </a:t>
            </a:r>
            <a:endParaRPr b="1" sz="1600">
              <a:latin typeface="Calibri"/>
              <a:ea typeface="Calibri"/>
              <a:cs typeface="Calibri"/>
              <a:sym typeface="Calibri"/>
            </a:endParaRPr>
          </a:p>
        </p:txBody>
      </p:sp>
      <p:pic>
        <p:nvPicPr>
          <p:cNvPr id="150" name="Google Shape;150;g320db769532_0_3"/>
          <p:cNvPicPr preferRelativeResize="0"/>
          <p:nvPr/>
        </p:nvPicPr>
        <p:blipFill rotWithShape="1">
          <a:blip r:embed="rId3">
            <a:alphaModFix/>
          </a:blip>
          <a:srcRect b="0" l="0" r="0" t="0"/>
          <a:stretch/>
        </p:blipFill>
        <p:spPr>
          <a:xfrm>
            <a:off x="303798" y="4833748"/>
            <a:ext cx="280904" cy="274320"/>
          </a:xfrm>
          <a:prstGeom prst="rect">
            <a:avLst/>
          </a:prstGeom>
          <a:noFill/>
          <a:ln>
            <a:noFill/>
          </a:ln>
        </p:spPr>
      </p:pic>
      <p:sp>
        <p:nvSpPr>
          <p:cNvPr id="151" name="Google Shape;151;g320db769532_0_3"/>
          <p:cNvSpPr txBox="1"/>
          <p:nvPr/>
        </p:nvSpPr>
        <p:spPr>
          <a:xfrm>
            <a:off x="503609" y="4786783"/>
            <a:ext cx="1642800" cy="3441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chemeClr val="dk1"/>
              </a:buClr>
              <a:buSzPts val="1600"/>
              <a:buFont typeface="Calibri"/>
              <a:buNone/>
            </a:pPr>
            <a:r>
              <a:rPr b="1" i="0" lang="en-US" sz="1600" u="none" cap="none" strike="noStrike">
                <a:solidFill>
                  <a:schemeClr val="dk1"/>
                </a:solidFill>
                <a:latin typeface="Calibri"/>
                <a:ea typeface="Calibri"/>
                <a:cs typeface="Calibri"/>
                <a:sym typeface="Calibri"/>
              </a:rPr>
              <a:t>www.psac610.ca</a:t>
            </a:r>
            <a:endParaRPr b="0" i="0" sz="1400" u="none" cap="none" strike="noStrike">
              <a:solidFill>
                <a:srgbClr val="000000"/>
              </a:solidFill>
              <a:latin typeface="Arial"/>
              <a:ea typeface="Arial"/>
              <a:cs typeface="Arial"/>
              <a:sym typeface="Arial"/>
            </a:endParaRPr>
          </a:p>
        </p:txBody>
      </p:sp>
      <p:sp>
        <p:nvSpPr>
          <p:cNvPr id="152" name="Google Shape;152;g320db769532_0_3"/>
          <p:cNvSpPr txBox="1"/>
          <p:nvPr/>
        </p:nvSpPr>
        <p:spPr>
          <a:xfrm>
            <a:off x="3313524" y="4841014"/>
            <a:ext cx="1366800" cy="2424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chemeClr val="dk1"/>
              </a:buClr>
              <a:buSzPts val="1600"/>
              <a:buFont typeface="Calibri"/>
              <a:buNone/>
            </a:pPr>
            <a:r>
              <a:rPr b="1" i="0" lang="en-US" sz="1600" u="none" cap="none" strike="noStrike">
                <a:solidFill>
                  <a:schemeClr val="dk1"/>
                </a:solidFill>
                <a:latin typeface="Calibri"/>
                <a:ea typeface="Calibri"/>
                <a:cs typeface="Calibri"/>
                <a:sym typeface="Calibri"/>
              </a:rPr>
              <a:t>@PSAC610 </a:t>
            </a:r>
            <a:endParaRPr b="0" i="0" sz="1400" u="none" cap="none" strike="noStrike">
              <a:solidFill>
                <a:srgbClr val="000000"/>
              </a:solidFill>
              <a:latin typeface="Arial"/>
              <a:ea typeface="Arial"/>
              <a:cs typeface="Arial"/>
              <a:sym typeface="Arial"/>
            </a:endParaRPr>
          </a:p>
        </p:txBody>
      </p:sp>
      <p:pic>
        <p:nvPicPr>
          <p:cNvPr id="153" name="Google Shape;153;g320db769532_0_3"/>
          <p:cNvPicPr preferRelativeResize="0"/>
          <p:nvPr/>
        </p:nvPicPr>
        <p:blipFill rotWithShape="1">
          <a:blip r:embed="rId4">
            <a:alphaModFix/>
          </a:blip>
          <a:srcRect b="0" l="0" r="0" t="0"/>
          <a:stretch/>
        </p:blipFill>
        <p:spPr>
          <a:xfrm>
            <a:off x="5663291" y="4824968"/>
            <a:ext cx="274321" cy="274321"/>
          </a:xfrm>
          <a:prstGeom prst="rect">
            <a:avLst/>
          </a:prstGeom>
          <a:noFill/>
          <a:ln>
            <a:noFill/>
          </a:ln>
        </p:spPr>
      </p:pic>
      <p:pic>
        <p:nvPicPr>
          <p:cNvPr id="154" name="Google Shape;154;g320db769532_0_3"/>
          <p:cNvPicPr preferRelativeResize="0"/>
          <p:nvPr/>
        </p:nvPicPr>
        <p:blipFill rotWithShape="1">
          <a:blip r:embed="rId5">
            <a:alphaModFix/>
          </a:blip>
          <a:srcRect b="0" l="0" r="0" t="0"/>
          <a:stretch/>
        </p:blipFill>
        <p:spPr>
          <a:xfrm rot="164333">
            <a:off x="5973477" y="3537941"/>
            <a:ext cx="1229186" cy="949828"/>
          </a:xfrm>
          <a:prstGeom prst="rect">
            <a:avLst/>
          </a:prstGeom>
          <a:noFill/>
          <a:ln>
            <a:noFill/>
          </a:ln>
        </p:spPr>
      </p:pic>
      <p:pic>
        <p:nvPicPr>
          <p:cNvPr id="155" name="Google Shape;155;g320db769532_0_3"/>
          <p:cNvPicPr preferRelativeResize="0"/>
          <p:nvPr/>
        </p:nvPicPr>
        <p:blipFill rotWithShape="1">
          <a:blip r:embed="rId6">
            <a:alphaModFix/>
          </a:blip>
          <a:srcRect b="0" l="0" r="0" t="0"/>
          <a:stretch/>
        </p:blipFill>
        <p:spPr>
          <a:xfrm rot="-197723">
            <a:off x="7489905" y="3734802"/>
            <a:ext cx="1544369" cy="556109"/>
          </a:xfrm>
          <a:prstGeom prst="rect">
            <a:avLst/>
          </a:prstGeom>
          <a:noFill/>
          <a:ln>
            <a:noFill/>
          </a:ln>
        </p:spPr>
      </p:pic>
      <p:pic>
        <p:nvPicPr>
          <p:cNvPr id="156" name="Google Shape;156;g320db769532_0_3"/>
          <p:cNvPicPr preferRelativeResize="0"/>
          <p:nvPr/>
        </p:nvPicPr>
        <p:blipFill rotWithShape="1">
          <a:blip r:embed="rId7">
            <a:alphaModFix/>
          </a:blip>
          <a:srcRect b="0" l="0" r="0" t="0"/>
          <a:stretch/>
        </p:blipFill>
        <p:spPr>
          <a:xfrm>
            <a:off x="5862936" y="1011471"/>
            <a:ext cx="3186045" cy="2389534"/>
          </a:xfrm>
          <a:prstGeom prst="rect">
            <a:avLst/>
          </a:prstGeom>
          <a:noFill/>
          <a:ln>
            <a:noFill/>
          </a:ln>
        </p:spPr>
      </p:pic>
      <p:sp>
        <p:nvSpPr>
          <p:cNvPr id="157" name="Google Shape;157;g320db769532_0_3"/>
          <p:cNvSpPr txBox="1"/>
          <p:nvPr/>
        </p:nvSpPr>
        <p:spPr>
          <a:xfrm>
            <a:off x="855475" y="1882025"/>
            <a:ext cx="3000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1200"/>
              </a:spcBef>
              <a:spcAft>
                <a:spcPts val="120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58" name="Google Shape;158;g320db769532_0_3"/>
          <p:cNvPicPr preferRelativeResize="0"/>
          <p:nvPr/>
        </p:nvPicPr>
        <p:blipFill rotWithShape="1">
          <a:blip r:embed="rId8">
            <a:alphaModFix/>
          </a:blip>
          <a:srcRect b="0" l="0" r="0" t="0"/>
          <a:stretch/>
        </p:blipFill>
        <p:spPr>
          <a:xfrm>
            <a:off x="7324192" y="4208419"/>
            <a:ext cx="1642751" cy="964580"/>
          </a:xfrm>
          <a:prstGeom prst="rect">
            <a:avLst/>
          </a:prstGeom>
          <a:noFill/>
          <a:ln>
            <a:noFill/>
          </a:ln>
        </p:spPr>
      </p:pic>
      <p:pic>
        <p:nvPicPr>
          <p:cNvPr id="159" name="Google Shape;159;g320db769532_0_3"/>
          <p:cNvPicPr preferRelativeResize="0"/>
          <p:nvPr/>
        </p:nvPicPr>
        <p:blipFill rotWithShape="1">
          <a:blip r:embed="rId9">
            <a:alphaModFix/>
          </a:blip>
          <a:srcRect b="0" l="0" r="0" t="0"/>
          <a:stretch/>
        </p:blipFill>
        <p:spPr>
          <a:xfrm>
            <a:off x="3099374" y="4836305"/>
            <a:ext cx="280900" cy="26993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56"/>
                                        </p:tgtEl>
                                        <p:attrNameLst>
                                          <p:attrName>style.visibility</p:attrName>
                                        </p:attrNameLst>
                                      </p:cBhvr>
                                      <p:to>
                                        <p:strVal val="visible"/>
                                      </p:to>
                                    </p:set>
                                    <p:animEffect filter="fade" transition="in">
                                      <p:cBhvr>
                                        <p:cTn dur="500"/>
                                        <p:tgtEl>
                                          <p:spTgt spid="156"/>
                                        </p:tgtEl>
                                      </p:cBhvr>
                                    </p:animEffect>
                                  </p:childTnLst>
                                </p:cTn>
                              </p:par>
                              <p:par>
                                <p:cTn fill="hold" nodeType="withEffect" presetClass="entr" presetID="10" presetSubtype="0">
                                  <p:stCondLst>
                                    <p:cond delay="0"/>
                                  </p:stCondLst>
                                  <p:childTnLst>
                                    <p:set>
                                      <p:cBhvr>
                                        <p:cTn dur="1" fill="hold">
                                          <p:stCondLst>
                                            <p:cond delay="0"/>
                                          </p:stCondLst>
                                        </p:cTn>
                                        <p:tgtEl>
                                          <p:spTgt spid="155"/>
                                        </p:tgtEl>
                                        <p:attrNameLst>
                                          <p:attrName>style.visibility</p:attrName>
                                        </p:attrNameLst>
                                      </p:cBhvr>
                                      <p:to>
                                        <p:strVal val="visible"/>
                                      </p:to>
                                    </p:set>
                                    <p:animEffect filter="fade" transition="in">
                                      <p:cBhvr>
                                        <p:cTn dur="500"/>
                                        <p:tgtEl>
                                          <p:spTgt spid="155"/>
                                        </p:tgtEl>
                                      </p:cBhvr>
                                    </p:animEffect>
                                  </p:childTnLst>
                                </p:cTn>
                              </p:par>
                              <p:par>
                                <p:cTn fill="hold" nodeType="withEffect" presetClass="entr" presetID="10" presetSubtype="0">
                                  <p:stCondLst>
                                    <p:cond delay="0"/>
                                  </p:stCondLst>
                                  <p:childTnLst>
                                    <p:set>
                                      <p:cBhvr>
                                        <p:cTn dur="1" fill="hold">
                                          <p:stCondLst>
                                            <p:cond delay="0"/>
                                          </p:stCondLst>
                                        </p:cTn>
                                        <p:tgtEl>
                                          <p:spTgt spid="154"/>
                                        </p:tgtEl>
                                        <p:attrNameLst>
                                          <p:attrName>style.visibility</p:attrName>
                                        </p:attrNameLst>
                                      </p:cBhvr>
                                      <p:to>
                                        <p:strVal val="visible"/>
                                      </p:to>
                                    </p:set>
                                    <p:animEffect filter="fade" transition="in">
                                      <p:cBhvr>
                                        <p:cTn dur="500"/>
                                        <p:tgtEl>
                                          <p:spTgt spid="15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4"/>
          <p:cNvSpPr/>
          <p:nvPr/>
        </p:nvSpPr>
        <p:spPr>
          <a:xfrm>
            <a:off x="0" y="-4185"/>
            <a:ext cx="9144000" cy="771353"/>
          </a:xfrm>
          <a:prstGeom prst="rect">
            <a:avLst/>
          </a:prstGeom>
          <a:solidFill>
            <a:srgbClr val="7A0000"/>
          </a:solidFill>
          <a:ln cap="flat" cmpd="sng" w="12700">
            <a:solidFill>
              <a:srgbClr val="7A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lt1"/>
                </a:solidFill>
                <a:latin typeface="Calibri"/>
                <a:ea typeface="Calibri"/>
                <a:cs typeface="Calibri"/>
                <a:sym typeface="Calibri"/>
              </a:rPr>
              <a:t>   What is the Collective Agreement?</a:t>
            </a:r>
            <a:endParaRPr b="1" i="0" sz="1800" u="none" cap="none" strike="noStrike">
              <a:solidFill>
                <a:schemeClr val="lt1"/>
              </a:solidFill>
              <a:latin typeface="Calibri"/>
              <a:ea typeface="Calibri"/>
              <a:cs typeface="Calibri"/>
              <a:sym typeface="Calibri"/>
            </a:endParaRPr>
          </a:p>
        </p:txBody>
      </p:sp>
      <p:sp>
        <p:nvSpPr>
          <p:cNvPr id="165" name="Google Shape;165;p4"/>
          <p:cNvSpPr txBox="1"/>
          <p:nvPr>
            <p:ph idx="1" type="body"/>
          </p:nvPr>
        </p:nvSpPr>
        <p:spPr>
          <a:xfrm>
            <a:off x="389681" y="763929"/>
            <a:ext cx="5273610" cy="3952672"/>
          </a:xfrm>
          <a:prstGeom prst="rect">
            <a:avLst/>
          </a:prstGeom>
          <a:noFill/>
          <a:ln>
            <a:noFill/>
          </a:ln>
        </p:spPr>
        <p:txBody>
          <a:bodyPr anchorCtr="0" anchor="t" bIns="91425" lIns="91425" spcFirstLastPara="1" rIns="91425" wrap="square" tIns="91425">
            <a:noAutofit/>
          </a:bodyPr>
          <a:lstStyle/>
          <a:p>
            <a:pPr indent="-342900" lvl="0" marL="463550" rtl="0" algn="just">
              <a:lnSpc>
                <a:spcPct val="90000"/>
              </a:lnSpc>
              <a:spcBef>
                <a:spcPts val="0"/>
              </a:spcBef>
              <a:spcAft>
                <a:spcPts val="0"/>
              </a:spcAft>
              <a:buClr>
                <a:schemeClr val="dk1"/>
              </a:buClr>
              <a:buSzPts val="2200"/>
              <a:buFont typeface="Arial"/>
              <a:buChar char="•"/>
            </a:pPr>
            <a:r>
              <a:rPr lang="en-US" sz="2200"/>
              <a:t>A </a:t>
            </a:r>
            <a:r>
              <a:rPr b="1" lang="en-US" sz="2200"/>
              <a:t>legal agreement </a:t>
            </a:r>
            <a:r>
              <a:rPr lang="en-US" sz="2200"/>
              <a:t>between Union members and the employer.</a:t>
            </a:r>
            <a:endParaRPr/>
          </a:p>
          <a:p>
            <a:pPr indent="0" lvl="0" marL="120650" rtl="0" algn="just">
              <a:lnSpc>
                <a:spcPct val="90000"/>
              </a:lnSpc>
              <a:spcBef>
                <a:spcPts val="0"/>
              </a:spcBef>
              <a:spcAft>
                <a:spcPts val="0"/>
              </a:spcAft>
              <a:buClr>
                <a:schemeClr val="dk1"/>
              </a:buClr>
              <a:buSzPts val="1200"/>
              <a:buNone/>
            </a:pPr>
            <a:r>
              <a:t/>
            </a:r>
            <a:endParaRPr sz="1200"/>
          </a:p>
          <a:p>
            <a:pPr indent="-342900" lvl="0" marL="463550" rtl="0" algn="just">
              <a:lnSpc>
                <a:spcPct val="90000"/>
              </a:lnSpc>
              <a:spcBef>
                <a:spcPts val="0"/>
              </a:spcBef>
              <a:spcAft>
                <a:spcPts val="0"/>
              </a:spcAft>
              <a:buClr>
                <a:schemeClr val="dk1"/>
              </a:buClr>
              <a:buSzPts val="2200"/>
              <a:buFont typeface="Arial"/>
              <a:buChar char="•"/>
            </a:pPr>
            <a:r>
              <a:rPr lang="en-US" sz="2200"/>
              <a:t>It is negotiated every </a:t>
            </a:r>
            <a:r>
              <a:rPr b="1" lang="en-US" sz="2200"/>
              <a:t>three years </a:t>
            </a:r>
            <a:endParaRPr/>
          </a:p>
          <a:p>
            <a:pPr indent="0" lvl="0" marL="120650" rtl="0" algn="just">
              <a:lnSpc>
                <a:spcPct val="90000"/>
              </a:lnSpc>
              <a:spcBef>
                <a:spcPts val="0"/>
              </a:spcBef>
              <a:spcAft>
                <a:spcPts val="0"/>
              </a:spcAft>
              <a:buClr>
                <a:schemeClr val="dk1"/>
              </a:buClr>
              <a:buSzPts val="2200"/>
              <a:buNone/>
            </a:pPr>
            <a:r>
              <a:rPr lang="en-US" sz="2200"/>
              <a:t>     (2023-2027)</a:t>
            </a:r>
            <a:endParaRPr/>
          </a:p>
          <a:p>
            <a:pPr indent="0" lvl="0" marL="120650" rtl="0" algn="just">
              <a:lnSpc>
                <a:spcPct val="90000"/>
              </a:lnSpc>
              <a:spcBef>
                <a:spcPts val="0"/>
              </a:spcBef>
              <a:spcAft>
                <a:spcPts val="0"/>
              </a:spcAft>
              <a:buClr>
                <a:schemeClr val="dk1"/>
              </a:buClr>
              <a:buSzPts val="1200"/>
              <a:buNone/>
            </a:pPr>
            <a:r>
              <a:t/>
            </a:r>
            <a:endParaRPr sz="1200"/>
          </a:p>
          <a:p>
            <a:pPr indent="-342900" lvl="0" marL="463550" rtl="0" algn="just">
              <a:lnSpc>
                <a:spcPct val="90000"/>
              </a:lnSpc>
              <a:spcBef>
                <a:spcPts val="0"/>
              </a:spcBef>
              <a:spcAft>
                <a:spcPts val="0"/>
              </a:spcAft>
              <a:buClr>
                <a:schemeClr val="dk1"/>
              </a:buClr>
              <a:buSzPts val="2200"/>
              <a:buFont typeface="Arial"/>
              <a:buChar char="•"/>
            </a:pPr>
            <a:r>
              <a:rPr lang="en-US" sz="2200"/>
              <a:t>It outlines worker and employers </a:t>
            </a:r>
            <a:r>
              <a:rPr b="1" lang="en-US" sz="2200"/>
              <a:t>rights and responsibilities</a:t>
            </a:r>
            <a:r>
              <a:rPr lang="en-US" sz="2200"/>
              <a:t>, including:</a:t>
            </a:r>
            <a:endParaRPr/>
          </a:p>
          <a:p>
            <a:pPr indent="-342900" lvl="1" marL="946150" rtl="0" algn="just">
              <a:lnSpc>
                <a:spcPct val="90000"/>
              </a:lnSpc>
              <a:spcBef>
                <a:spcPts val="0"/>
              </a:spcBef>
              <a:spcAft>
                <a:spcPts val="0"/>
              </a:spcAft>
              <a:buClr>
                <a:schemeClr val="dk1"/>
              </a:buClr>
              <a:buSzPts val="2000"/>
              <a:buFont typeface="Courier New"/>
              <a:buChar char="o"/>
            </a:pPr>
            <a:r>
              <a:rPr lang="en-US" sz="2000"/>
              <a:t>Wages and hours of work</a:t>
            </a:r>
            <a:endParaRPr/>
          </a:p>
          <a:p>
            <a:pPr indent="-342900" lvl="1" marL="946150" rtl="0" algn="just">
              <a:lnSpc>
                <a:spcPct val="90000"/>
              </a:lnSpc>
              <a:spcBef>
                <a:spcPts val="0"/>
              </a:spcBef>
              <a:spcAft>
                <a:spcPts val="0"/>
              </a:spcAft>
              <a:buClr>
                <a:schemeClr val="dk1"/>
              </a:buClr>
              <a:buSzPts val="2000"/>
              <a:buFont typeface="Courier New"/>
              <a:buChar char="o"/>
            </a:pPr>
            <a:r>
              <a:rPr lang="en-US" sz="2000"/>
              <a:t>overtime pay, and personal leaves</a:t>
            </a:r>
            <a:endParaRPr/>
          </a:p>
          <a:p>
            <a:pPr indent="-342900" lvl="1" marL="946150" rtl="0" algn="just">
              <a:lnSpc>
                <a:spcPct val="90000"/>
              </a:lnSpc>
              <a:spcBef>
                <a:spcPts val="0"/>
              </a:spcBef>
              <a:spcAft>
                <a:spcPts val="0"/>
              </a:spcAft>
              <a:buClr>
                <a:schemeClr val="dk1"/>
              </a:buClr>
              <a:buSzPts val="2000"/>
              <a:buFont typeface="Courier New"/>
              <a:buChar char="o"/>
            </a:pPr>
            <a:r>
              <a:rPr lang="en-US" sz="2000"/>
              <a:t>harassment and bullying procedures</a:t>
            </a:r>
            <a:endParaRPr/>
          </a:p>
        </p:txBody>
      </p:sp>
      <p:cxnSp>
        <p:nvCxnSpPr>
          <p:cNvPr id="166" name="Google Shape;166;p4"/>
          <p:cNvCxnSpPr/>
          <p:nvPr/>
        </p:nvCxnSpPr>
        <p:spPr>
          <a:xfrm rot="10800000">
            <a:off x="0" y="4760900"/>
            <a:ext cx="7476342" cy="0"/>
          </a:xfrm>
          <a:prstGeom prst="straightConnector1">
            <a:avLst/>
          </a:prstGeom>
          <a:noFill/>
          <a:ln cap="flat" cmpd="sng" w="57150">
            <a:solidFill>
              <a:schemeClr val="dk1"/>
            </a:solidFill>
            <a:prstDash val="solid"/>
            <a:miter lim="800000"/>
            <a:headEnd len="sm" w="sm" type="none"/>
            <a:tailEnd len="sm" w="sm" type="none"/>
          </a:ln>
        </p:spPr>
      </p:cxnSp>
      <p:sp>
        <p:nvSpPr>
          <p:cNvPr id="167" name="Google Shape;167;p4"/>
          <p:cNvSpPr txBox="1"/>
          <p:nvPr>
            <p:ph idx="4294967295" type="title"/>
          </p:nvPr>
        </p:nvSpPr>
        <p:spPr>
          <a:xfrm>
            <a:off x="5699798" y="4805201"/>
            <a:ext cx="1776544" cy="332158"/>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Clr>
                <a:schemeClr val="dk1"/>
              </a:buClr>
              <a:buSzPts val="1600"/>
              <a:buFont typeface="Calibri"/>
              <a:buNone/>
            </a:pPr>
            <a:r>
              <a:rPr b="1" lang="en-US" sz="1600">
                <a:latin typeface="Calibri"/>
                <a:ea typeface="Calibri"/>
                <a:cs typeface="Calibri"/>
                <a:sym typeface="Calibri"/>
              </a:rPr>
              <a:t>PSAC Local 610 </a:t>
            </a:r>
            <a:endParaRPr b="1" sz="1600">
              <a:latin typeface="Calibri"/>
              <a:ea typeface="Calibri"/>
              <a:cs typeface="Calibri"/>
              <a:sym typeface="Calibri"/>
            </a:endParaRPr>
          </a:p>
        </p:txBody>
      </p:sp>
      <p:pic>
        <p:nvPicPr>
          <p:cNvPr id="168" name="Google Shape;168;p4"/>
          <p:cNvPicPr preferRelativeResize="0"/>
          <p:nvPr/>
        </p:nvPicPr>
        <p:blipFill rotWithShape="1">
          <a:blip r:embed="rId3">
            <a:alphaModFix/>
          </a:blip>
          <a:srcRect b="0" l="0" r="0" t="0"/>
          <a:stretch/>
        </p:blipFill>
        <p:spPr>
          <a:xfrm>
            <a:off x="303798" y="4833748"/>
            <a:ext cx="280904" cy="274320"/>
          </a:xfrm>
          <a:prstGeom prst="rect">
            <a:avLst/>
          </a:prstGeom>
          <a:noFill/>
          <a:ln>
            <a:noFill/>
          </a:ln>
        </p:spPr>
      </p:pic>
      <p:sp>
        <p:nvSpPr>
          <p:cNvPr id="169" name="Google Shape;169;p4"/>
          <p:cNvSpPr txBox="1"/>
          <p:nvPr/>
        </p:nvSpPr>
        <p:spPr>
          <a:xfrm>
            <a:off x="503609" y="4786783"/>
            <a:ext cx="1642739" cy="344114"/>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chemeClr val="dk1"/>
              </a:buClr>
              <a:buSzPts val="1600"/>
              <a:buFont typeface="Calibri"/>
              <a:buNone/>
            </a:pPr>
            <a:r>
              <a:rPr b="1" i="0" lang="en-US" sz="1600" u="none" cap="none" strike="noStrike">
                <a:solidFill>
                  <a:schemeClr val="dk1"/>
                </a:solidFill>
                <a:latin typeface="Calibri"/>
                <a:ea typeface="Calibri"/>
                <a:cs typeface="Calibri"/>
                <a:sym typeface="Calibri"/>
              </a:rPr>
              <a:t>www.psac610.ca</a:t>
            </a:r>
            <a:endParaRPr b="0" i="0" sz="1400" u="none" cap="none" strike="noStrike">
              <a:solidFill>
                <a:srgbClr val="000000"/>
              </a:solidFill>
              <a:latin typeface="Arial"/>
              <a:ea typeface="Arial"/>
              <a:cs typeface="Arial"/>
              <a:sym typeface="Arial"/>
            </a:endParaRPr>
          </a:p>
        </p:txBody>
      </p:sp>
      <p:sp>
        <p:nvSpPr>
          <p:cNvPr id="170" name="Google Shape;170;p4"/>
          <p:cNvSpPr txBox="1"/>
          <p:nvPr/>
        </p:nvSpPr>
        <p:spPr>
          <a:xfrm>
            <a:off x="3313524" y="4841014"/>
            <a:ext cx="1366841" cy="242508"/>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chemeClr val="dk1"/>
              </a:buClr>
              <a:buSzPts val="1600"/>
              <a:buFont typeface="Calibri"/>
              <a:buNone/>
            </a:pPr>
            <a:r>
              <a:rPr b="1" i="0" lang="en-US" sz="1600" u="none" cap="none" strike="noStrike">
                <a:solidFill>
                  <a:schemeClr val="dk1"/>
                </a:solidFill>
                <a:latin typeface="Calibri"/>
                <a:ea typeface="Calibri"/>
                <a:cs typeface="Calibri"/>
                <a:sym typeface="Calibri"/>
              </a:rPr>
              <a:t>@PSAC610 </a:t>
            </a:r>
            <a:endParaRPr b="0" i="0" sz="1400" u="none" cap="none" strike="noStrike">
              <a:solidFill>
                <a:srgbClr val="000000"/>
              </a:solidFill>
              <a:latin typeface="Arial"/>
              <a:ea typeface="Arial"/>
              <a:cs typeface="Arial"/>
              <a:sym typeface="Arial"/>
            </a:endParaRPr>
          </a:p>
        </p:txBody>
      </p:sp>
      <p:pic>
        <p:nvPicPr>
          <p:cNvPr id="171" name="Google Shape;171;p4"/>
          <p:cNvPicPr preferRelativeResize="0"/>
          <p:nvPr/>
        </p:nvPicPr>
        <p:blipFill rotWithShape="1">
          <a:blip r:embed="rId4">
            <a:alphaModFix/>
          </a:blip>
          <a:srcRect b="0" l="0" r="0" t="0"/>
          <a:stretch/>
        </p:blipFill>
        <p:spPr>
          <a:xfrm>
            <a:off x="5663291" y="4824968"/>
            <a:ext cx="274320" cy="274320"/>
          </a:xfrm>
          <a:prstGeom prst="rect">
            <a:avLst/>
          </a:prstGeom>
          <a:noFill/>
          <a:ln>
            <a:noFill/>
          </a:ln>
        </p:spPr>
      </p:pic>
      <p:sp>
        <p:nvSpPr>
          <p:cNvPr id="172" name="Google Shape;172;p4"/>
          <p:cNvSpPr txBox="1"/>
          <p:nvPr/>
        </p:nvSpPr>
        <p:spPr>
          <a:xfrm>
            <a:off x="0" y="4397850"/>
            <a:ext cx="3234512" cy="412415"/>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1"/>
              </a:buClr>
              <a:buSzPts val="1800"/>
              <a:buFont typeface="Arial"/>
              <a:buNone/>
            </a:pPr>
            <a:r>
              <a:rPr b="0" i="0" lang="en-US" sz="2000" u="none" cap="none" strike="noStrike">
                <a:solidFill>
                  <a:schemeClr val="dk1"/>
                </a:solidFill>
                <a:latin typeface="Calibri"/>
                <a:ea typeface="Calibri"/>
                <a:cs typeface="Calibri"/>
                <a:sym typeface="Calibri"/>
              </a:rPr>
              <a:t>   See: </a:t>
            </a:r>
            <a:r>
              <a:rPr b="0" i="0" lang="en-US" sz="2000" u="sng" cap="none" strike="noStrike">
                <a:solidFill>
                  <a:schemeClr val="hlink"/>
                </a:solidFill>
                <a:latin typeface="Calibri"/>
                <a:ea typeface="Calibri"/>
                <a:cs typeface="Calibri"/>
                <a:sym typeface="Calibri"/>
                <a:hlinkClick r:id="rId5"/>
              </a:rPr>
              <a:t>psac610.ca/resources</a:t>
            </a:r>
            <a:r>
              <a:rPr b="0" i="0" lang="en-US" sz="2000" u="none" cap="none" strike="noStrike">
                <a:solidFill>
                  <a:srgbClr val="000000"/>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p:txBody>
      </p:sp>
      <p:pic>
        <p:nvPicPr>
          <p:cNvPr id="173" name="Google Shape;173;p4"/>
          <p:cNvPicPr preferRelativeResize="0"/>
          <p:nvPr/>
        </p:nvPicPr>
        <p:blipFill rotWithShape="1">
          <a:blip r:embed="rId6">
            <a:alphaModFix/>
          </a:blip>
          <a:srcRect b="0" l="0" r="0" t="0"/>
          <a:stretch/>
        </p:blipFill>
        <p:spPr>
          <a:xfrm>
            <a:off x="6588070" y="960756"/>
            <a:ext cx="2031604" cy="2932810"/>
          </a:xfrm>
          <a:prstGeom prst="rect">
            <a:avLst/>
          </a:prstGeom>
          <a:noFill/>
          <a:ln>
            <a:noFill/>
          </a:ln>
          <a:effectLst>
            <a:outerShdw blurRad="57150" rotWithShape="0" algn="bl" dir="5400000" dist="19050">
              <a:srgbClr val="000000">
                <a:alpha val="46666"/>
              </a:srgbClr>
            </a:outerShdw>
          </a:effectLst>
        </p:spPr>
      </p:pic>
      <p:pic>
        <p:nvPicPr>
          <p:cNvPr id="174" name="Google Shape;174;p4"/>
          <p:cNvPicPr preferRelativeResize="0"/>
          <p:nvPr/>
        </p:nvPicPr>
        <p:blipFill rotWithShape="1">
          <a:blip r:embed="rId7">
            <a:alphaModFix/>
          </a:blip>
          <a:srcRect b="0" l="0" r="0" t="0"/>
          <a:stretch/>
        </p:blipFill>
        <p:spPr>
          <a:xfrm>
            <a:off x="7324192" y="4208419"/>
            <a:ext cx="1642751" cy="964580"/>
          </a:xfrm>
          <a:prstGeom prst="rect">
            <a:avLst/>
          </a:prstGeom>
          <a:noFill/>
          <a:ln>
            <a:noFill/>
          </a:ln>
        </p:spPr>
      </p:pic>
      <p:pic>
        <p:nvPicPr>
          <p:cNvPr id="175" name="Google Shape;175;p4"/>
          <p:cNvPicPr preferRelativeResize="0"/>
          <p:nvPr/>
        </p:nvPicPr>
        <p:blipFill rotWithShape="1">
          <a:blip r:embed="rId8">
            <a:alphaModFix/>
          </a:blip>
          <a:srcRect b="0" l="0" r="0" t="0"/>
          <a:stretch/>
        </p:blipFill>
        <p:spPr>
          <a:xfrm>
            <a:off x="3099374" y="4836305"/>
            <a:ext cx="280900" cy="26993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73"/>
                                        </p:tgtEl>
                                        <p:attrNameLst>
                                          <p:attrName>style.visibility</p:attrName>
                                        </p:attrNameLst>
                                      </p:cBhvr>
                                      <p:to>
                                        <p:strVal val="visible"/>
                                      </p:to>
                                    </p:set>
                                    <p:animEffect filter="fade" transition="in">
                                      <p:cBhvr>
                                        <p:cTn dur="500"/>
                                        <p:tgtEl>
                                          <p:spTgt spid="173"/>
                                        </p:tgtEl>
                                      </p:cBhvr>
                                    </p:animEffect>
                                  </p:childTnLst>
                                </p:cTn>
                              </p:par>
                              <p:par>
                                <p:cTn fill="hold" nodeType="withEffect" presetClass="entr" presetID="10" presetSubtype="0">
                                  <p:stCondLst>
                                    <p:cond delay="0"/>
                                  </p:stCondLst>
                                  <p:childTnLst>
                                    <p:set>
                                      <p:cBhvr>
                                        <p:cTn dur="1" fill="hold">
                                          <p:stCondLst>
                                            <p:cond delay="0"/>
                                          </p:stCondLst>
                                        </p:cTn>
                                        <p:tgtEl>
                                          <p:spTgt spid="172"/>
                                        </p:tgtEl>
                                        <p:attrNameLst>
                                          <p:attrName>style.visibility</p:attrName>
                                        </p:attrNameLst>
                                      </p:cBhvr>
                                      <p:to>
                                        <p:strVal val="visible"/>
                                      </p:to>
                                    </p:set>
                                    <p:animEffect filter="fade" transition="in">
                                      <p:cBhvr>
                                        <p:cTn dur="500"/>
                                        <p:tgtEl>
                                          <p:spTgt spid="17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g2da0d3432b8_0_0"/>
          <p:cNvSpPr/>
          <p:nvPr/>
        </p:nvSpPr>
        <p:spPr>
          <a:xfrm>
            <a:off x="0" y="-4185"/>
            <a:ext cx="9144000" cy="771300"/>
          </a:xfrm>
          <a:prstGeom prst="rect">
            <a:avLst/>
          </a:prstGeom>
          <a:solidFill>
            <a:srgbClr val="7A0000"/>
          </a:solidFill>
          <a:ln cap="flat" cmpd="sng" w="12700">
            <a:solidFill>
              <a:srgbClr val="7A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lt1"/>
                </a:solidFill>
                <a:latin typeface="Calibri"/>
                <a:ea typeface="Calibri"/>
                <a:cs typeface="Calibri"/>
                <a:sym typeface="Calibri"/>
              </a:rPr>
              <a:t>   We’re a Labour Union and we just went on Strike</a:t>
            </a:r>
            <a:endParaRPr b="1" i="0" sz="1800" u="none" cap="none" strike="noStrike">
              <a:solidFill>
                <a:schemeClr val="lt1"/>
              </a:solidFill>
              <a:latin typeface="Calibri"/>
              <a:ea typeface="Calibri"/>
              <a:cs typeface="Calibri"/>
              <a:sym typeface="Calibri"/>
            </a:endParaRPr>
          </a:p>
        </p:txBody>
      </p:sp>
      <p:cxnSp>
        <p:nvCxnSpPr>
          <p:cNvPr id="181" name="Google Shape;181;g2da0d3432b8_0_0"/>
          <p:cNvCxnSpPr/>
          <p:nvPr/>
        </p:nvCxnSpPr>
        <p:spPr>
          <a:xfrm rot="10800000">
            <a:off x="42" y="4760900"/>
            <a:ext cx="7476300" cy="0"/>
          </a:xfrm>
          <a:prstGeom prst="straightConnector1">
            <a:avLst/>
          </a:prstGeom>
          <a:noFill/>
          <a:ln cap="flat" cmpd="sng" w="57150">
            <a:solidFill>
              <a:schemeClr val="dk1"/>
            </a:solidFill>
            <a:prstDash val="solid"/>
            <a:miter lim="800000"/>
            <a:headEnd len="sm" w="sm" type="none"/>
            <a:tailEnd len="sm" w="sm" type="none"/>
          </a:ln>
        </p:spPr>
      </p:cxnSp>
      <p:sp>
        <p:nvSpPr>
          <p:cNvPr id="182" name="Google Shape;182;g2da0d3432b8_0_0"/>
          <p:cNvSpPr txBox="1"/>
          <p:nvPr>
            <p:ph idx="4294967295" type="title"/>
          </p:nvPr>
        </p:nvSpPr>
        <p:spPr>
          <a:xfrm>
            <a:off x="5699798" y="4805201"/>
            <a:ext cx="1776600" cy="3321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Clr>
                <a:schemeClr val="dk1"/>
              </a:buClr>
              <a:buSzPts val="1600"/>
              <a:buFont typeface="Calibri"/>
              <a:buNone/>
            </a:pPr>
            <a:r>
              <a:rPr b="1" lang="en-US" sz="1600">
                <a:latin typeface="Calibri"/>
                <a:ea typeface="Calibri"/>
                <a:cs typeface="Calibri"/>
                <a:sym typeface="Calibri"/>
              </a:rPr>
              <a:t>PSAC Local 610 </a:t>
            </a:r>
            <a:endParaRPr b="1" sz="1600">
              <a:latin typeface="Calibri"/>
              <a:ea typeface="Calibri"/>
              <a:cs typeface="Calibri"/>
              <a:sym typeface="Calibri"/>
            </a:endParaRPr>
          </a:p>
        </p:txBody>
      </p:sp>
      <p:pic>
        <p:nvPicPr>
          <p:cNvPr id="183" name="Google Shape;183;g2da0d3432b8_0_0"/>
          <p:cNvPicPr preferRelativeResize="0"/>
          <p:nvPr/>
        </p:nvPicPr>
        <p:blipFill rotWithShape="1">
          <a:blip r:embed="rId3">
            <a:alphaModFix/>
          </a:blip>
          <a:srcRect b="0" l="0" r="0" t="0"/>
          <a:stretch/>
        </p:blipFill>
        <p:spPr>
          <a:xfrm>
            <a:off x="303798" y="4833748"/>
            <a:ext cx="280904" cy="274320"/>
          </a:xfrm>
          <a:prstGeom prst="rect">
            <a:avLst/>
          </a:prstGeom>
          <a:noFill/>
          <a:ln>
            <a:noFill/>
          </a:ln>
        </p:spPr>
      </p:pic>
      <p:sp>
        <p:nvSpPr>
          <p:cNvPr id="184" name="Google Shape;184;g2da0d3432b8_0_0"/>
          <p:cNvSpPr txBox="1"/>
          <p:nvPr/>
        </p:nvSpPr>
        <p:spPr>
          <a:xfrm>
            <a:off x="503609" y="4786783"/>
            <a:ext cx="1642800" cy="3441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chemeClr val="dk1"/>
              </a:buClr>
              <a:buSzPts val="1600"/>
              <a:buFont typeface="Calibri"/>
              <a:buNone/>
            </a:pPr>
            <a:r>
              <a:rPr b="1" i="0" lang="en-US" sz="1600" u="none" cap="none" strike="noStrike">
                <a:solidFill>
                  <a:schemeClr val="dk1"/>
                </a:solidFill>
                <a:latin typeface="Calibri"/>
                <a:ea typeface="Calibri"/>
                <a:cs typeface="Calibri"/>
                <a:sym typeface="Calibri"/>
              </a:rPr>
              <a:t>www.psac610.ca</a:t>
            </a:r>
            <a:endParaRPr b="0" i="0" sz="1400" u="none" cap="none" strike="noStrike">
              <a:solidFill>
                <a:srgbClr val="000000"/>
              </a:solidFill>
              <a:latin typeface="Arial"/>
              <a:ea typeface="Arial"/>
              <a:cs typeface="Arial"/>
              <a:sym typeface="Arial"/>
            </a:endParaRPr>
          </a:p>
        </p:txBody>
      </p:sp>
      <p:sp>
        <p:nvSpPr>
          <p:cNvPr id="185" name="Google Shape;185;g2da0d3432b8_0_0"/>
          <p:cNvSpPr txBox="1"/>
          <p:nvPr/>
        </p:nvSpPr>
        <p:spPr>
          <a:xfrm>
            <a:off x="3313524" y="4841014"/>
            <a:ext cx="1366800" cy="2424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chemeClr val="dk1"/>
              </a:buClr>
              <a:buSzPts val="1600"/>
              <a:buFont typeface="Calibri"/>
              <a:buNone/>
            </a:pPr>
            <a:r>
              <a:rPr b="1" i="0" lang="en-US" sz="1600" u="none" cap="none" strike="noStrike">
                <a:solidFill>
                  <a:schemeClr val="dk1"/>
                </a:solidFill>
                <a:latin typeface="Calibri"/>
                <a:ea typeface="Calibri"/>
                <a:cs typeface="Calibri"/>
                <a:sym typeface="Calibri"/>
              </a:rPr>
              <a:t>@PSAC610 </a:t>
            </a:r>
            <a:endParaRPr b="0" i="0" sz="1400" u="none" cap="none" strike="noStrike">
              <a:solidFill>
                <a:srgbClr val="000000"/>
              </a:solidFill>
              <a:latin typeface="Arial"/>
              <a:ea typeface="Arial"/>
              <a:cs typeface="Arial"/>
              <a:sym typeface="Arial"/>
            </a:endParaRPr>
          </a:p>
        </p:txBody>
      </p:sp>
      <p:pic>
        <p:nvPicPr>
          <p:cNvPr id="186" name="Google Shape;186;g2da0d3432b8_0_0"/>
          <p:cNvPicPr preferRelativeResize="0"/>
          <p:nvPr/>
        </p:nvPicPr>
        <p:blipFill rotWithShape="1">
          <a:blip r:embed="rId4">
            <a:alphaModFix/>
          </a:blip>
          <a:srcRect b="0" l="0" r="0" t="0"/>
          <a:stretch/>
        </p:blipFill>
        <p:spPr>
          <a:xfrm>
            <a:off x="5663291" y="4824968"/>
            <a:ext cx="274321" cy="274321"/>
          </a:xfrm>
          <a:prstGeom prst="rect">
            <a:avLst/>
          </a:prstGeom>
          <a:noFill/>
          <a:ln>
            <a:noFill/>
          </a:ln>
        </p:spPr>
      </p:pic>
      <p:pic>
        <p:nvPicPr>
          <p:cNvPr id="187" name="Google Shape;187;g2da0d3432b8_0_0"/>
          <p:cNvPicPr preferRelativeResize="0"/>
          <p:nvPr/>
        </p:nvPicPr>
        <p:blipFill rotWithShape="1">
          <a:blip r:embed="rId5">
            <a:alphaModFix/>
          </a:blip>
          <a:srcRect b="0" l="0" r="0" t="0"/>
          <a:stretch/>
        </p:blipFill>
        <p:spPr>
          <a:xfrm>
            <a:off x="133250" y="892565"/>
            <a:ext cx="3256863" cy="2442647"/>
          </a:xfrm>
          <a:prstGeom prst="rect">
            <a:avLst/>
          </a:prstGeom>
          <a:noFill/>
          <a:ln>
            <a:noFill/>
          </a:ln>
        </p:spPr>
      </p:pic>
      <p:pic>
        <p:nvPicPr>
          <p:cNvPr id="188" name="Google Shape;188;g2da0d3432b8_0_0"/>
          <p:cNvPicPr preferRelativeResize="0"/>
          <p:nvPr/>
        </p:nvPicPr>
        <p:blipFill rotWithShape="1">
          <a:blip r:embed="rId6">
            <a:alphaModFix/>
          </a:blip>
          <a:srcRect b="0" l="0" r="0" t="0"/>
          <a:stretch/>
        </p:blipFill>
        <p:spPr>
          <a:xfrm>
            <a:off x="5850988" y="938553"/>
            <a:ext cx="3134198" cy="2350648"/>
          </a:xfrm>
          <a:prstGeom prst="rect">
            <a:avLst/>
          </a:prstGeom>
          <a:noFill/>
          <a:ln>
            <a:noFill/>
          </a:ln>
        </p:spPr>
      </p:pic>
      <p:pic>
        <p:nvPicPr>
          <p:cNvPr id="189" name="Google Shape;189;g2da0d3432b8_0_0"/>
          <p:cNvPicPr preferRelativeResize="0"/>
          <p:nvPr/>
        </p:nvPicPr>
        <p:blipFill rotWithShape="1">
          <a:blip r:embed="rId7">
            <a:alphaModFix/>
          </a:blip>
          <a:srcRect b="0" l="0" r="0" t="0"/>
          <a:stretch/>
        </p:blipFill>
        <p:spPr>
          <a:xfrm>
            <a:off x="3605274" y="901203"/>
            <a:ext cx="2058025" cy="2744023"/>
          </a:xfrm>
          <a:prstGeom prst="rect">
            <a:avLst/>
          </a:prstGeom>
          <a:noFill/>
          <a:ln>
            <a:noFill/>
          </a:ln>
        </p:spPr>
      </p:pic>
      <p:sp>
        <p:nvSpPr>
          <p:cNvPr id="190" name="Google Shape;190;g2da0d3432b8_0_0"/>
          <p:cNvSpPr txBox="1"/>
          <p:nvPr>
            <p:ph idx="1" type="body"/>
          </p:nvPr>
        </p:nvSpPr>
        <p:spPr>
          <a:xfrm>
            <a:off x="389626" y="3645225"/>
            <a:ext cx="7834800" cy="1071600"/>
          </a:xfrm>
          <a:prstGeom prst="rect">
            <a:avLst/>
          </a:prstGeom>
          <a:noFill/>
          <a:ln>
            <a:noFill/>
          </a:ln>
        </p:spPr>
        <p:txBody>
          <a:bodyPr anchorCtr="0" anchor="t" bIns="91425" lIns="91425" spcFirstLastPara="1" rIns="91425" wrap="square" tIns="91425">
            <a:noAutofit/>
          </a:bodyPr>
          <a:lstStyle/>
          <a:p>
            <a:pPr indent="-342900" lvl="0" marL="463550" rtl="0" algn="just">
              <a:lnSpc>
                <a:spcPct val="90000"/>
              </a:lnSpc>
              <a:spcBef>
                <a:spcPts val="0"/>
              </a:spcBef>
              <a:spcAft>
                <a:spcPts val="0"/>
              </a:spcAft>
              <a:buClr>
                <a:schemeClr val="dk1"/>
              </a:buClr>
              <a:buSzPts val="2200"/>
              <a:buFont typeface="Arial"/>
              <a:buChar char="•"/>
            </a:pPr>
            <a:r>
              <a:rPr lang="en-US" sz="2200"/>
              <a:t>This means some departments may not respect our new gains. Familiarize yourself with the new Collective Agreement to learn more!</a:t>
            </a:r>
            <a:endParaRPr/>
          </a:p>
        </p:txBody>
      </p:sp>
      <p:pic>
        <p:nvPicPr>
          <p:cNvPr id="191" name="Google Shape;191;g2da0d3432b8_0_0"/>
          <p:cNvPicPr preferRelativeResize="0"/>
          <p:nvPr/>
        </p:nvPicPr>
        <p:blipFill rotWithShape="1">
          <a:blip r:embed="rId8">
            <a:alphaModFix/>
          </a:blip>
          <a:srcRect b="0" l="0" r="0" t="0"/>
          <a:stretch/>
        </p:blipFill>
        <p:spPr>
          <a:xfrm>
            <a:off x="7324192" y="4208419"/>
            <a:ext cx="1642751" cy="964580"/>
          </a:xfrm>
          <a:prstGeom prst="rect">
            <a:avLst/>
          </a:prstGeom>
          <a:noFill/>
          <a:ln>
            <a:noFill/>
          </a:ln>
        </p:spPr>
      </p:pic>
      <p:pic>
        <p:nvPicPr>
          <p:cNvPr id="192" name="Google Shape;192;g2da0d3432b8_0_0"/>
          <p:cNvPicPr preferRelativeResize="0"/>
          <p:nvPr/>
        </p:nvPicPr>
        <p:blipFill rotWithShape="1">
          <a:blip r:embed="rId9">
            <a:alphaModFix/>
          </a:blip>
          <a:srcRect b="0" l="0" r="0" t="0"/>
          <a:stretch/>
        </p:blipFill>
        <p:spPr>
          <a:xfrm>
            <a:off x="3099374" y="4836305"/>
            <a:ext cx="280900" cy="26993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6"/>
          <p:cNvSpPr/>
          <p:nvPr/>
        </p:nvSpPr>
        <p:spPr>
          <a:xfrm>
            <a:off x="0" y="-4185"/>
            <a:ext cx="9144000" cy="771353"/>
          </a:xfrm>
          <a:prstGeom prst="rect">
            <a:avLst/>
          </a:prstGeom>
          <a:solidFill>
            <a:srgbClr val="7A0000"/>
          </a:solidFill>
          <a:ln cap="flat" cmpd="sng" w="12700">
            <a:solidFill>
              <a:srgbClr val="7A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lt1"/>
                </a:solidFill>
                <a:latin typeface="Calibri"/>
                <a:ea typeface="Calibri"/>
                <a:cs typeface="Calibri"/>
                <a:sym typeface="Calibri"/>
              </a:rPr>
              <a:t>   Why does all this matter?</a:t>
            </a:r>
            <a:endParaRPr b="1" i="0" sz="1800" u="none" cap="none" strike="noStrike">
              <a:solidFill>
                <a:schemeClr val="lt1"/>
              </a:solidFill>
              <a:latin typeface="Calibri"/>
              <a:ea typeface="Calibri"/>
              <a:cs typeface="Calibri"/>
              <a:sym typeface="Calibri"/>
            </a:endParaRPr>
          </a:p>
        </p:txBody>
      </p:sp>
      <p:sp>
        <p:nvSpPr>
          <p:cNvPr id="198" name="Google Shape;198;p6"/>
          <p:cNvSpPr txBox="1"/>
          <p:nvPr>
            <p:ph idx="1" type="body"/>
          </p:nvPr>
        </p:nvSpPr>
        <p:spPr>
          <a:xfrm>
            <a:off x="370390" y="806369"/>
            <a:ext cx="8529727" cy="3910231"/>
          </a:xfrm>
          <a:prstGeom prst="rect">
            <a:avLst/>
          </a:prstGeom>
          <a:noFill/>
          <a:ln>
            <a:noFill/>
          </a:ln>
        </p:spPr>
        <p:txBody>
          <a:bodyPr anchorCtr="0" anchor="t" bIns="91425" lIns="91425" spcFirstLastPara="1" rIns="91425" wrap="square" tIns="91425">
            <a:noAutofit/>
          </a:bodyPr>
          <a:lstStyle/>
          <a:p>
            <a:pPr indent="-342900" lvl="0" marL="463550" rtl="0" algn="just">
              <a:lnSpc>
                <a:spcPct val="90000"/>
              </a:lnSpc>
              <a:spcBef>
                <a:spcPts val="0"/>
              </a:spcBef>
              <a:spcAft>
                <a:spcPts val="0"/>
              </a:spcAft>
              <a:buClr>
                <a:schemeClr val="dk1"/>
              </a:buClr>
              <a:buSzPts val="2200"/>
              <a:buFont typeface="Arial"/>
              <a:buChar char="•"/>
            </a:pPr>
            <a:r>
              <a:rPr lang="en-US" sz="2200"/>
              <a:t>GTAs are paid hourly, so </a:t>
            </a:r>
            <a:r>
              <a:rPr b="1" lang="en-US" sz="2200"/>
              <a:t>track your hours </a:t>
            </a:r>
            <a:r>
              <a:rPr lang="en-US" sz="2200"/>
              <a:t>to have evidence to request for </a:t>
            </a:r>
            <a:r>
              <a:rPr b="1" lang="en-US" sz="2200"/>
              <a:t>overtime pay when necessary</a:t>
            </a:r>
            <a:r>
              <a:rPr lang="en-US" sz="2200"/>
              <a:t>.</a:t>
            </a:r>
            <a:endParaRPr/>
          </a:p>
          <a:p>
            <a:pPr indent="0" lvl="0" marL="120650" rtl="0" algn="just">
              <a:lnSpc>
                <a:spcPct val="90000"/>
              </a:lnSpc>
              <a:spcBef>
                <a:spcPts val="0"/>
              </a:spcBef>
              <a:spcAft>
                <a:spcPts val="0"/>
              </a:spcAft>
              <a:buClr>
                <a:schemeClr val="dk1"/>
              </a:buClr>
              <a:buSzPts val="1200"/>
              <a:buNone/>
            </a:pPr>
            <a:r>
              <a:t/>
            </a:r>
            <a:endParaRPr sz="1200"/>
          </a:p>
          <a:p>
            <a:pPr indent="-342900" lvl="0" marL="463550" rtl="0" algn="just">
              <a:lnSpc>
                <a:spcPct val="90000"/>
              </a:lnSpc>
              <a:spcBef>
                <a:spcPts val="0"/>
              </a:spcBef>
              <a:spcAft>
                <a:spcPts val="0"/>
              </a:spcAft>
              <a:buClr>
                <a:schemeClr val="dk1"/>
              </a:buClr>
              <a:buSzPts val="2200"/>
              <a:buFont typeface="Arial"/>
              <a:buChar char="•"/>
            </a:pPr>
            <a:r>
              <a:rPr lang="en-US" sz="2200"/>
              <a:t>Overtime needs to be submitted with </a:t>
            </a:r>
            <a:r>
              <a:rPr b="1" lang="en-US" sz="2200"/>
              <a:t>advance notice</a:t>
            </a:r>
            <a:r>
              <a:rPr lang="en-US" sz="2200"/>
              <a:t>.</a:t>
            </a:r>
            <a:endParaRPr/>
          </a:p>
          <a:p>
            <a:pPr indent="0" lvl="0" marL="120650" rtl="0" algn="just">
              <a:lnSpc>
                <a:spcPct val="90000"/>
              </a:lnSpc>
              <a:spcBef>
                <a:spcPts val="0"/>
              </a:spcBef>
              <a:spcAft>
                <a:spcPts val="0"/>
              </a:spcAft>
              <a:buClr>
                <a:schemeClr val="dk1"/>
              </a:buClr>
              <a:buSzPts val="1200"/>
              <a:buNone/>
            </a:pPr>
            <a:r>
              <a:t/>
            </a:r>
            <a:endParaRPr sz="1200"/>
          </a:p>
          <a:p>
            <a:pPr indent="-342900" lvl="0" marL="463550" rtl="0" algn="just">
              <a:lnSpc>
                <a:spcPct val="90000"/>
              </a:lnSpc>
              <a:spcBef>
                <a:spcPts val="0"/>
              </a:spcBef>
              <a:spcAft>
                <a:spcPts val="0"/>
              </a:spcAft>
              <a:buClr>
                <a:schemeClr val="dk1"/>
              </a:buClr>
              <a:buSzPts val="2200"/>
              <a:buFont typeface="Arial"/>
              <a:buChar char="•"/>
            </a:pPr>
            <a:r>
              <a:rPr lang="en-US" sz="2200"/>
              <a:t>Use </a:t>
            </a:r>
            <a:r>
              <a:rPr b="1" lang="en-US" sz="2200"/>
              <a:t>mid-point review </a:t>
            </a:r>
            <a:r>
              <a:rPr lang="en-US" sz="2200"/>
              <a:t>to revise DSA.</a:t>
            </a:r>
            <a:endParaRPr/>
          </a:p>
        </p:txBody>
      </p:sp>
      <p:cxnSp>
        <p:nvCxnSpPr>
          <p:cNvPr id="199" name="Google Shape;199;p6"/>
          <p:cNvCxnSpPr/>
          <p:nvPr/>
        </p:nvCxnSpPr>
        <p:spPr>
          <a:xfrm rot="10800000">
            <a:off x="0" y="4760900"/>
            <a:ext cx="7476342" cy="0"/>
          </a:xfrm>
          <a:prstGeom prst="straightConnector1">
            <a:avLst/>
          </a:prstGeom>
          <a:noFill/>
          <a:ln cap="flat" cmpd="sng" w="57150">
            <a:solidFill>
              <a:schemeClr val="dk1"/>
            </a:solidFill>
            <a:prstDash val="solid"/>
            <a:miter lim="800000"/>
            <a:headEnd len="sm" w="sm" type="none"/>
            <a:tailEnd len="sm" w="sm" type="none"/>
          </a:ln>
        </p:spPr>
      </p:cxnSp>
      <p:sp>
        <p:nvSpPr>
          <p:cNvPr id="200" name="Google Shape;200;p6"/>
          <p:cNvSpPr txBox="1"/>
          <p:nvPr>
            <p:ph idx="4294967295" type="title"/>
          </p:nvPr>
        </p:nvSpPr>
        <p:spPr>
          <a:xfrm>
            <a:off x="5699798" y="4805201"/>
            <a:ext cx="1776544" cy="332158"/>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Clr>
                <a:schemeClr val="dk1"/>
              </a:buClr>
              <a:buSzPts val="1600"/>
              <a:buFont typeface="Calibri"/>
              <a:buNone/>
            </a:pPr>
            <a:r>
              <a:rPr b="1" lang="en-US" sz="1600">
                <a:latin typeface="Calibri"/>
                <a:ea typeface="Calibri"/>
                <a:cs typeface="Calibri"/>
                <a:sym typeface="Calibri"/>
              </a:rPr>
              <a:t>PSAC Local 610 </a:t>
            </a:r>
            <a:endParaRPr b="1" sz="1600">
              <a:latin typeface="Calibri"/>
              <a:ea typeface="Calibri"/>
              <a:cs typeface="Calibri"/>
              <a:sym typeface="Calibri"/>
            </a:endParaRPr>
          </a:p>
        </p:txBody>
      </p:sp>
      <p:pic>
        <p:nvPicPr>
          <p:cNvPr id="201" name="Google Shape;201;p6"/>
          <p:cNvPicPr preferRelativeResize="0"/>
          <p:nvPr/>
        </p:nvPicPr>
        <p:blipFill rotWithShape="1">
          <a:blip r:embed="rId3">
            <a:alphaModFix/>
          </a:blip>
          <a:srcRect b="0" l="0" r="0" t="0"/>
          <a:stretch/>
        </p:blipFill>
        <p:spPr>
          <a:xfrm>
            <a:off x="303798" y="4833748"/>
            <a:ext cx="280904" cy="274320"/>
          </a:xfrm>
          <a:prstGeom prst="rect">
            <a:avLst/>
          </a:prstGeom>
          <a:noFill/>
          <a:ln>
            <a:noFill/>
          </a:ln>
        </p:spPr>
      </p:pic>
      <p:sp>
        <p:nvSpPr>
          <p:cNvPr id="202" name="Google Shape;202;p6"/>
          <p:cNvSpPr txBox="1"/>
          <p:nvPr/>
        </p:nvSpPr>
        <p:spPr>
          <a:xfrm>
            <a:off x="503609" y="4786783"/>
            <a:ext cx="1642739" cy="344114"/>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chemeClr val="dk1"/>
              </a:buClr>
              <a:buSzPts val="1600"/>
              <a:buFont typeface="Calibri"/>
              <a:buNone/>
            </a:pPr>
            <a:r>
              <a:rPr b="1" i="0" lang="en-US" sz="1600" u="none" cap="none" strike="noStrike">
                <a:solidFill>
                  <a:schemeClr val="dk1"/>
                </a:solidFill>
                <a:latin typeface="Calibri"/>
                <a:ea typeface="Calibri"/>
                <a:cs typeface="Calibri"/>
                <a:sym typeface="Calibri"/>
              </a:rPr>
              <a:t>www.psac610.ca</a:t>
            </a:r>
            <a:endParaRPr b="0" i="0" sz="1400" u="none" cap="none" strike="noStrike">
              <a:solidFill>
                <a:srgbClr val="000000"/>
              </a:solidFill>
              <a:latin typeface="Arial"/>
              <a:ea typeface="Arial"/>
              <a:cs typeface="Arial"/>
              <a:sym typeface="Arial"/>
            </a:endParaRPr>
          </a:p>
        </p:txBody>
      </p:sp>
      <p:sp>
        <p:nvSpPr>
          <p:cNvPr id="203" name="Google Shape;203;p6"/>
          <p:cNvSpPr txBox="1"/>
          <p:nvPr/>
        </p:nvSpPr>
        <p:spPr>
          <a:xfrm>
            <a:off x="3313524" y="4841014"/>
            <a:ext cx="1366841" cy="242508"/>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chemeClr val="dk1"/>
              </a:buClr>
              <a:buSzPts val="1600"/>
              <a:buFont typeface="Calibri"/>
              <a:buNone/>
            </a:pPr>
            <a:r>
              <a:rPr b="1" i="0" lang="en-US" sz="1600" u="none" cap="none" strike="noStrike">
                <a:solidFill>
                  <a:schemeClr val="dk1"/>
                </a:solidFill>
                <a:latin typeface="Calibri"/>
                <a:ea typeface="Calibri"/>
                <a:cs typeface="Calibri"/>
                <a:sym typeface="Calibri"/>
              </a:rPr>
              <a:t>@PSAC610 </a:t>
            </a:r>
            <a:endParaRPr b="0" i="0" sz="1400" u="none" cap="none" strike="noStrike">
              <a:solidFill>
                <a:srgbClr val="000000"/>
              </a:solidFill>
              <a:latin typeface="Arial"/>
              <a:ea typeface="Arial"/>
              <a:cs typeface="Arial"/>
              <a:sym typeface="Arial"/>
            </a:endParaRPr>
          </a:p>
        </p:txBody>
      </p:sp>
      <p:pic>
        <p:nvPicPr>
          <p:cNvPr id="204" name="Google Shape;204;p6"/>
          <p:cNvPicPr preferRelativeResize="0"/>
          <p:nvPr/>
        </p:nvPicPr>
        <p:blipFill rotWithShape="1">
          <a:blip r:embed="rId4">
            <a:alphaModFix/>
          </a:blip>
          <a:srcRect b="0" l="0" r="0" t="0"/>
          <a:stretch/>
        </p:blipFill>
        <p:spPr>
          <a:xfrm>
            <a:off x="5663291" y="4824968"/>
            <a:ext cx="274320" cy="274320"/>
          </a:xfrm>
          <a:prstGeom prst="rect">
            <a:avLst/>
          </a:prstGeom>
          <a:noFill/>
          <a:ln>
            <a:noFill/>
          </a:ln>
        </p:spPr>
      </p:pic>
      <p:sp>
        <p:nvSpPr>
          <p:cNvPr id="205" name="Google Shape;205;p6"/>
          <p:cNvSpPr/>
          <p:nvPr/>
        </p:nvSpPr>
        <p:spPr>
          <a:xfrm>
            <a:off x="1" y="4417450"/>
            <a:ext cx="8900116"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    Find hour tracking resources at : </a:t>
            </a:r>
            <a:r>
              <a:rPr b="0" i="0" lang="en-US" sz="1800" u="sng" cap="none" strike="noStrike">
                <a:solidFill>
                  <a:srgbClr val="000000"/>
                </a:solidFill>
                <a:latin typeface="Calibri"/>
                <a:ea typeface="Calibri"/>
                <a:cs typeface="Calibri"/>
                <a:sym typeface="Calibri"/>
                <a:hlinkClick r:id="rId5">
                  <a:extLst>
                    <a:ext uri="{A12FA001-AC4F-418D-AE19-62706E023703}">
                      <ahyp:hlinkClr val="tx"/>
                    </a:ext>
                  </a:extLst>
                </a:hlinkClick>
              </a:rPr>
              <a:t>www.psac610.ca/resources</a:t>
            </a:r>
            <a:r>
              <a:rPr b="0" i="0" lang="en-US" sz="1800" u="none" cap="none" strike="noStrike">
                <a:solidFill>
                  <a:srgbClr val="000000"/>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p:txBody>
      </p:sp>
      <p:pic>
        <p:nvPicPr>
          <p:cNvPr id="206" name="Google Shape;206;p6"/>
          <p:cNvPicPr preferRelativeResize="0"/>
          <p:nvPr/>
        </p:nvPicPr>
        <p:blipFill rotWithShape="1">
          <a:blip r:embed="rId6">
            <a:alphaModFix/>
          </a:blip>
          <a:srcRect b="0" l="0" r="0" t="0"/>
          <a:stretch/>
        </p:blipFill>
        <p:spPr>
          <a:xfrm>
            <a:off x="303798" y="2760961"/>
            <a:ext cx="3959921" cy="1148564"/>
          </a:xfrm>
          <a:prstGeom prst="rect">
            <a:avLst/>
          </a:prstGeom>
          <a:noFill/>
          <a:ln>
            <a:noFill/>
          </a:ln>
        </p:spPr>
      </p:pic>
      <p:pic>
        <p:nvPicPr>
          <p:cNvPr id="207" name="Google Shape;207;p6"/>
          <p:cNvPicPr preferRelativeResize="0"/>
          <p:nvPr/>
        </p:nvPicPr>
        <p:blipFill rotWithShape="1">
          <a:blip r:embed="rId7">
            <a:alphaModFix/>
          </a:blip>
          <a:srcRect b="0" l="0" r="0" t="0"/>
          <a:stretch/>
        </p:blipFill>
        <p:spPr>
          <a:xfrm>
            <a:off x="4793044" y="2424791"/>
            <a:ext cx="3953077" cy="1820905"/>
          </a:xfrm>
          <a:prstGeom prst="rect">
            <a:avLst/>
          </a:prstGeom>
          <a:noFill/>
          <a:ln>
            <a:noFill/>
          </a:ln>
        </p:spPr>
      </p:pic>
      <p:pic>
        <p:nvPicPr>
          <p:cNvPr id="208" name="Google Shape;208;p6"/>
          <p:cNvPicPr preferRelativeResize="0"/>
          <p:nvPr/>
        </p:nvPicPr>
        <p:blipFill rotWithShape="1">
          <a:blip r:embed="rId8">
            <a:alphaModFix/>
          </a:blip>
          <a:srcRect b="0" l="0" r="0" t="0"/>
          <a:stretch/>
        </p:blipFill>
        <p:spPr>
          <a:xfrm>
            <a:off x="7324192" y="4208419"/>
            <a:ext cx="1642751" cy="964580"/>
          </a:xfrm>
          <a:prstGeom prst="rect">
            <a:avLst/>
          </a:prstGeom>
          <a:noFill/>
          <a:ln>
            <a:noFill/>
          </a:ln>
        </p:spPr>
      </p:pic>
      <p:pic>
        <p:nvPicPr>
          <p:cNvPr id="209" name="Google Shape;209;p6"/>
          <p:cNvPicPr preferRelativeResize="0"/>
          <p:nvPr/>
        </p:nvPicPr>
        <p:blipFill rotWithShape="1">
          <a:blip r:embed="rId9">
            <a:alphaModFix/>
          </a:blip>
          <a:srcRect b="0" l="0" r="0" t="0"/>
          <a:stretch/>
        </p:blipFill>
        <p:spPr>
          <a:xfrm>
            <a:off x="3099374" y="4836305"/>
            <a:ext cx="280900" cy="26993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205"/>
                                        </p:tgtEl>
                                        <p:attrNameLst>
                                          <p:attrName>style.visibility</p:attrName>
                                        </p:attrNameLst>
                                      </p:cBhvr>
                                      <p:to>
                                        <p:strVal val="visible"/>
                                      </p:to>
                                    </p:set>
                                    <p:animEffect filter="fade" transition="in">
                                      <p:cBhvr>
                                        <p:cTn dur="500"/>
                                        <p:tgtEl>
                                          <p:spTgt spid="205"/>
                                        </p:tgtEl>
                                      </p:cBhvr>
                                    </p:animEffect>
                                  </p:childTnLst>
                                </p:cTn>
                              </p:par>
                              <p:par>
                                <p:cTn fill="hold" nodeType="withEffect" presetClass="entr" presetID="10" presetSubtype="0">
                                  <p:stCondLst>
                                    <p:cond delay="0"/>
                                  </p:stCondLst>
                                  <p:childTnLst>
                                    <p:set>
                                      <p:cBhvr>
                                        <p:cTn dur="1" fill="hold">
                                          <p:stCondLst>
                                            <p:cond delay="0"/>
                                          </p:stCondLst>
                                        </p:cTn>
                                        <p:tgtEl>
                                          <p:spTgt spid="206"/>
                                        </p:tgtEl>
                                        <p:attrNameLst>
                                          <p:attrName>style.visibility</p:attrName>
                                        </p:attrNameLst>
                                      </p:cBhvr>
                                      <p:to>
                                        <p:strVal val="visible"/>
                                      </p:to>
                                    </p:set>
                                    <p:animEffect filter="fade" transition="in">
                                      <p:cBhvr>
                                        <p:cTn dur="500"/>
                                        <p:tgtEl>
                                          <p:spTgt spid="206"/>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207"/>
                                        </p:tgtEl>
                                        <p:attrNameLst>
                                          <p:attrName>style.visibility</p:attrName>
                                        </p:attrNameLst>
                                      </p:cBhvr>
                                      <p:to>
                                        <p:strVal val="visible"/>
                                      </p:to>
                                    </p:set>
                                    <p:animEffect filter="fade" transition="in">
                                      <p:cBhvr>
                                        <p:cTn dur="500"/>
                                        <p:tgtEl>
                                          <p:spTgt spid="20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p7"/>
          <p:cNvSpPr/>
          <p:nvPr/>
        </p:nvSpPr>
        <p:spPr>
          <a:xfrm>
            <a:off x="0" y="-4185"/>
            <a:ext cx="9144000" cy="771353"/>
          </a:xfrm>
          <a:prstGeom prst="rect">
            <a:avLst/>
          </a:prstGeom>
          <a:solidFill>
            <a:srgbClr val="7A0000"/>
          </a:solidFill>
          <a:ln cap="flat" cmpd="sng" w="12700">
            <a:solidFill>
              <a:srgbClr val="7A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lt1"/>
                </a:solidFill>
                <a:latin typeface="Calibri"/>
                <a:ea typeface="Calibri"/>
                <a:cs typeface="Calibri"/>
                <a:sym typeface="Calibri"/>
              </a:rPr>
              <a:t>   What is a grievance?</a:t>
            </a:r>
            <a:endParaRPr b="1" i="0" sz="1800" u="none" cap="none" strike="noStrike">
              <a:solidFill>
                <a:schemeClr val="lt1"/>
              </a:solidFill>
              <a:latin typeface="Calibri"/>
              <a:ea typeface="Calibri"/>
              <a:cs typeface="Calibri"/>
              <a:sym typeface="Calibri"/>
            </a:endParaRPr>
          </a:p>
        </p:txBody>
      </p:sp>
      <p:sp>
        <p:nvSpPr>
          <p:cNvPr id="215" name="Google Shape;215;p7"/>
          <p:cNvSpPr txBox="1"/>
          <p:nvPr>
            <p:ph idx="1" type="body"/>
          </p:nvPr>
        </p:nvSpPr>
        <p:spPr>
          <a:xfrm>
            <a:off x="389614" y="767169"/>
            <a:ext cx="8428057" cy="3949432"/>
          </a:xfrm>
          <a:prstGeom prst="rect">
            <a:avLst/>
          </a:prstGeom>
          <a:noFill/>
          <a:ln>
            <a:noFill/>
          </a:ln>
        </p:spPr>
        <p:txBody>
          <a:bodyPr anchorCtr="0" anchor="t" bIns="91425" lIns="91425" spcFirstLastPara="1" rIns="91425" wrap="square" tIns="91425">
            <a:noAutofit/>
          </a:bodyPr>
          <a:lstStyle/>
          <a:p>
            <a:pPr indent="-342900" lvl="0" marL="463550" rtl="0" algn="just">
              <a:lnSpc>
                <a:spcPct val="90000"/>
              </a:lnSpc>
              <a:spcBef>
                <a:spcPts val="0"/>
              </a:spcBef>
              <a:spcAft>
                <a:spcPts val="0"/>
              </a:spcAft>
              <a:buClr>
                <a:schemeClr val="dk1"/>
              </a:buClr>
              <a:buSzPts val="2200"/>
              <a:buFont typeface="Arial"/>
              <a:buChar char="•"/>
            </a:pPr>
            <a:r>
              <a:rPr lang="en-US" sz="2200"/>
              <a:t>A grievance is a FORMAL work-related dispute involving the interpretation, application, administration or </a:t>
            </a:r>
            <a:r>
              <a:rPr b="1" lang="en-US" sz="2200"/>
              <a:t>violation of the Collective Agreement</a:t>
            </a:r>
            <a:r>
              <a:rPr lang="en-US" sz="2200"/>
              <a:t> </a:t>
            </a:r>
            <a:endParaRPr/>
          </a:p>
          <a:p>
            <a:pPr indent="-266700" lvl="0" marL="463550" rtl="0" algn="just">
              <a:lnSpc>
                <a:spcPct val="90000"/>
              </a:lnSpc>
              <a:spcBef>
                <a:spcPts val="0"/>
              </a:spcBef>
              <a:spcAft>
                <a:spcPts val="0"/>
              </a:spcAft>
              <a:buClr>
                <a:schemeClr val="dk1"/>
              </a:buClr>
              <a:buSzPts val="1200"/>
              <a:buFont typeface="Arial"/>
              <a:buNone/>
            </a:pPr>
            <a:r>
              <a:t/>
            </a:r>
            <a:endParaRPr sz="1200"/>
          </a:p>
          <a:p>
            <a:pPr indent="-342900" lvl="0" marL="463550" rtl="0" algn="just">
              <a:lnSpc>
                <a:spcPct val="90000"/>
              </a:lnSpc>
              <a:spcBef>
                <a:spcPts val="0"/>
              </a:spcBef>
              <a:spcAft>
                <a:spcPts val="0"/>
              </a:spcAft>
              <a:buClr>
                <a:schemeClr val="dk1"/>
              </a:buClr>
              <a:buSzPts val="2200"/>
              <a:buFont typeface="Arial"/>
              <a:buChar char="•"/>
            </a:pPr>
            <a:r>
              <a:rPr lang="en-US" sz="2200"/>
              <a:t>PSAC 610 provides advice, support, and </a:t>
            </a:r>
            <a:r>
              <a:rPr b="1" lang="en-US" sz="2200"/>
              <a:t>legal assistance</a:t>
            </a:r>
            <a:r>
              <a:rPr lang="en-US" sz="2200"/>
              <a:t> for members who  experience a workplace issue or violation of the CA.</a:t>
            </a:r>
            <a:endParaRPr/>
          </a:p>
          <a:p>
            <a:pPr indent="0" lvl="0" marL="120650" rtl="0" algn="just">
              <a:lnSpc>
                <a:spcPct val="90000"/>
              </a:lnSpc>
              <a:spcBef>
                <a:spcPts val="0"/>
              </a:spcBef>
              <a:spcAft>
                <a:spcPts val="0"/>
              </a:spcAft>
              <a:buClr>
                <a:schemeClr val="dk1"/>
              </a:buClr>
              <a:buSzPts val="1200"/>
              <a:buNone/>
            </a:pPr>
            <a:r>
              <a:t/>
            </a:r>
            <a:endParaRPr sz="1200"/>
          </a:p>
          <a:p>
            <a:pPr indent="-342900" lvl="0" marL="463550" rtl="0" algn="just">
              <a:lnSpc>
                <a:spcPct val="90000"/>
              </a:lnSpc>
              <a:spcBef>
                <a:spcPts val="0"/>
              </a:spcBef>
              <a:spcAft>
                <a:spcPts val="0"/>
              </a:spcAft>
              <a:buClr>
                <a:schemeClr val="dk1"/>
              </a:buClr>
              <a:buSzPts val="2200"/>
              <a:buFont typeface="Arial"/>
              <a:buChar char="•"/>
            </a:pPr>
            <a:r>
              <a:rPr lang="en-US" sz="2200"/>
              <a:t>Grievances need to be filed within </a:t>
            </a:r>
            <a:r>
              <a:rPr b="1" lang="en-US" sz="2200"/>
              <a:t>21 days </a:t>
            </a:r>
            <a:r>
              <a:rPr lang="en-US" sz="2200"/>
              <a:t>after the incident </a:t>
            </a:r>
            <a:endParaRPr/>
          </a:p>
          <a:p>
            <a:pPr indent="0" lvl="0" marL="120650" rtl="0" algn="just">
              <a:lnSpc>
                <a:spcPct val="90000"/>
              </a:lnSpc>
              <a:spcBef>
                <a:spcPts val="0"/>
              </a:spcBef>
              <a:spcAft>
                <a:spcPts val="0"/>
              </a:spcAft>
              <a:buClr>
                <a:schemeClr val="dk1"/>
              </a:buClr>
              <a:buSzPts val="1200"/>
              <a:buNone/>
            </a:pPr>
            <a:r>
              <a:t/>
            </a:r>
            <a:endParaRPr sz="1200"/>
          </a:p>
          <a:p>
            <a:pPr indent="-342900" lvl="0" marL="463550" rtl="0" algn="just">
              <a:lnSpc>
                <a:spcPct val="90000"/>
              </a:lnSpc>
              <a:spcBef>
                <a:spcPts val="0"/>
              </a:spcBef>
              <a:spcAft>
                <a:spcPts val="0"/>
              </a:spcAft>
              <a:buClr>
                <a:schemeClr val="dk1"/>
              </a:buClr>
              <a:buSzPts val="2200"/>
              <a:buFont typeface="Arial"/>
              <a:buChar char="•"/>
            </a:pPr>
            <a:r>
              <a:rPr lang="en-US" sz="2200"/>
              <a:t>Common grievances: </a:t>
            </a:r>
            <a:endParaRPr/>
          </a:p>
          <a:p>
            <a:pPr indent="-342900" lvl="1" marL="946150" rtl="0" algn="just">
              <a:lnSpc>
                <a:spcPct val="90000"/>
              </a:lnSpc>
              <a:spcBef>
                <a:spcPts val="0"/>
              </a:spcBef>
              <a:spcAft>
                <a:spcPts val="0"/>
              </a:spcAft>
              <a:buClr>
                <a:schemeClr val="dk1"/>
              </a:buClr>
              <a:buSzPts val="2000"/>
              <a:buFont typeface="Courier New"/>
              <a:buChar char="o"/>
            </a:pPr>
            <a:r>
              <a:rPr lang="en-US" sz="2000"/>
              <a:t>Overtime Hours </a:t>
            </a:r>
            <a:endParaRPr/>
          </a:p>
          <a:p>
            <a:pPr indent="-342900" lvl="1" marL="946150" rtl="0" algn="just">
              <a:lnSpc>
                <a:spcPct val="90000"/>
              </a:lnSpc>
              <a:spcBef>
                <a:spcPts val="0"/>
              </a:spcBef>
              <a:spcAft>
                <a:spcPts val="0"/>
              </a:spcAft>
              <a:buClr>
                <a:schemeClr val="dk1"/>
              </a:buClr>
              <a:buSzPts val="2000"/>
              <a:buFont typeface="Courier New"/>
              <a:buChar char="o"/>
            </a:pPr>
            <a:r>
              <a:rPr lang="en-US" sz="2000"/>
              <a:t>Harassment and/or discrimination </a:t>
            </a:r>
            <a:endParaRPr/>
          </a:p>
          <a:p>
            <a:pPr indent="-342900" lvl="1" marL="946150" rtl="0" algn="just">
              <a:lnSpc>
                <a:spcPct val="90000"/>
              </a:lnSpc>
              <a:spcBef>
                <a:spcPts val="0"/>
              </a:spcBef>
              <a:spcAft>
                <a:spcPts val="0"/>
              </a:spcAft>
              <a:buClr>
                <a:schemeClr val="dk1"/>
              </a:buClr>
              <a:buSzPts val="2000"/>
              <a:buFont typeface="Courier New"/>
              <a:buChar char="o"/>
            </a:pPr>
            <a:r>
              <a:rPr lang="en-US" sz="2000"/>
              <a:t>TA appointments</a:t>
            </a:r>
            <a:endParaRPr/>
          </a:p>
        </p:txBody>
      </p:sp>
      <p:cxnSp>
        <p:nvCxnSpPr>
          <p:cNvPr id="216" name="Google Shape;216;p7"/>
          <p:cNvCxnSpPr/>
          <p:nvPr/>
        </p:nvCxnSpPr>
        <p:spPr>
          <a:xfrm rot="10800000">
            <a:off x="0" y="4760900"/>
            <a:ext cx="7476342" cy="0"/>
          </a:xfrm>
          <a:prstGeom prst="straightConnector1">
            <a:avLst/>
          </a:prstGeom>
          <a:noFill/>
          <a:ln cap="flat" cmpd="sng" w="57150">
            <a:solidFill>
              <a:schemeClr val="dk1"/>
            </a:solidFill>
            <a:prstDash val="solid"/>
            <a:miter lim="800000"/>
            <a:headEnd len="sm" w="sm" type="none"/>
            <a:tailEnd len="sm" w="sm" type="none"/>
          </a:ln>
        </p:spPr>
      </p:cxnSp>
      <p:sp>
        <p:nvSpPr>
          <p:cNvPr id="217" name="Google Shape;217;p7"/>
          <p:cNvSpPr txBox="1"/>
          <p:nvPr>
            <p:ph idx="4294967295" type="title"/>
          </p:nvPr>
        </p:nvSpPr>
        <p:spPr>
          <a:xfrm>
            <a:off x="5699798" y="4805201"/>
            <a:ext cx="1776544" cy="332158"/>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Clr>
                <a:schemeClr val="dk1"/>
              </a:buClr>
              <a:buSzPts val="1600"/>
              <a:buFont typeface="Calibri"/>
              <a:buNone/>
            </a:pPr>
            <a:r>
              <a:rPr b="1" lang="en-US" sz="1600">
                <a:latin typeface="Calibri"/>
                <a:ea typeface="Calibri"/>
                <a:cs typeface="Calibri"/>
                <a:sym typeface="Calibri"/>
              </a:rPr>
              <a:t>PSAC Local 610 </a:t>
            </a:r>
            <a:endParaRPr b="1" sz="1600">
              <a:latin typeface="Calibri"/>
              <a:ea typeface="Calibri"/>
              <a:cs typeface="Calibri"/>
              <a:sym typeface="Calibri"/>
            </a:endParaRPr>
          </a:p>
        </p:txBody>
      </p:sp>
      <p:pic>
        <p:nvPicPr>
          <p:cNvPr id="218" name="Google Shape;218;p7"/>
          <p:cNvPicPr preferRelativeResize="0"/>
          <p:nvPr/>
        </p:nvPicPr>
        <p:blipFill rotWithShape="1">
          <a:blip r:embed="rId3">
            <a:alphaModFix/>
          </a:blip>
          <a:srcRect b="0" l="0" r="0" t="0"/>
          <a:stretch/>
        </p:blipFill>
        <p:spPr>
          <a:xfrm>
            <a:off x="303798" y="4833748"/>
            <a:ext cx="280904" cy="274320"/>
          </a:xfrm>
          <a:prstGeom prst="rect">
            <a:avLst/>
          </a:prstGeom>
          <a:noFill/>
          <a:ln>
            <a:noFill/>
          </a:ln>
        </p:spPr>
      </p:pic>
      <p:sp>
        <p:nvSpPr>
          <p:cNvPr id="219" name="Google Shape;219;p7"/>
          <p:cNvSpPr txBox="1"/>
          <p:nvPr/>
        </p:nvSpPr>
        <p:spPr>
          <a:xfrm>
            <a:off x="503609" y="4786783"/>
            <a:ext cx="1642739" cy="344114"/>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chemeClr val="dk1"/>
              </a:buClr>
              <a:buSzPts val="1600"/>
              <a:buFont typeface="Calibri"/>
              <a:buNone/>
            </a:pPr>
            <a:r>
              <a:rPr b="1" i="0" lang="en-US" sz="1600" u="none" cap="none" strike="noStrike">
                <a:solidFill>
                  <a:schemeClr val="dk1"/>
                </a:solidFill>
                <a:latin typeface="Calibri"/>
                <a:ea typeface="Calibri"/>
                <a:cs typeface="Calibri"/>
                <a:sym typeface="Calibri"/>
              </a:rPr>
              <a:t>www.psac610.ca</a:t>
            </a:r>
            <a:endParaRPr b="0" i="0" sz="1400" u="none" cap="none" strike="noStrike">
              <a:solidFill>
                <a:srgbClr val="000000"/>
              </a:solidFill>
              <a:latin typeface="Arial"/>
              <a:ea typeface="Arial"/>
              <a:cs typeface="Arial"/>
              <a:sym typeface="Arial"/>
            </a:endParaRPr>
          </a:p>
        </p:txBody>
      </p:sp>
      <p:sp>
        <p:nvSpPr>
          <p:cNvPr id="220" name="Google Shape;220;p7"/>
          <p:cNvSpPr txBox="1"/>
          <p:nvPr/>
        </p:nvSpPr>
        <p:spPr>
          <a:xfrm>
            <a:off x="3313524" y="4841014"/>
            <a:ext cx="1366841" cy="242508"/>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chemeClr val="dk1"/>
              </a:buClr>
              <a:buSzPts val="1600"/>
              <a:buFont typeface="Calibri"/>
              <a:buNone/>
            </a:pPr>
            <a:r>
              <a:rPr b="1" i="0" lang="en-US" sz="1600" u="none" cap="none" strike="noStrike">
                <a:solidFill>
                  <a:schemeClr val="dk1"/>
                </a:solidFill>
                <a:latin typeface="Calibri"/>
                <a:ea typeface="Calibri"/>
                <a:cs typeface="Calibri"/>
                <a:sym typeface="Calibri"/>
              </a:rPr>
              <a:t>@PSAC610 </a:t>
            </a:r>
            <a:endParaRPr b="0" i="0" sz="1400" u="none" cap="none" strike="noStrike">
              <a:solidFill>
                <a:srgbClr val="000000"/>
              </a:solidFill>
              <a:latin typeface="Arial"/>
              <a:ea typeface="Arial"/>
              <a:cs typeface="Arial"/>
              <a:sym typeface="Arial"/>
            </a:endParaRPr>
          </a:p>
        </p:txBody>
      </p:sp>
      <p:pic>
        <p:nvPicPr>
          <p:cNvPr id="221" name="Google Shape;221;p7"/>
          <p:cNvPicPr preferRelativeResize="0"/>
          <p:nvPr/>
        </p:nvPicPr>
        <p:blipFill rotWithShape="1">
          <a:blip r:embed="rId4">
            <a:alphaModFix/>
          </a:blip>
          <a:srcRect b="0" l="0" r="0" t="0"/>
          <a:stretch/>
        </p:blipFill>
        <p:spPr>
          <a:xfrm>
            <a:off x="5663291" y="4824968"/>
            <a:ext cx="274320" cy="274320"/>
          </a:xfrm>
          <a:prstGeom prst="rect">
            <a:avLst/>
          </a:prstGeom>
          <a:noFill/>
          <a:ln>
            <a:noFill/>
          </a:ln>
        </p:spPr>
      </p:pic>
      <p:pic>
        <p:nvPicPr>
          <p:cNvPr id="222" name="Google Shape;222;p7"/>
          <p:cNvPicPr preferRelativeResize="0"/>
          <p:nvPr/>
        </p:nvPicPr>
        <p:blipFill rotWithShape="1">
          <a:blip r:embed="rId5">
            <a:alphaModFix/>
          </a:blip>
          <a:srcRect b="0" l="0" r="0" t="0"/>
          <a:stretch/>
        </p:blipFill>
        <p:spPr>
          <a:xfrm>
            <a:off x="7324192" y="4208419"/>
            <a:ext cx="1642751" cy="964580"/>
          </a:xfrm>
          <a:prstGeom prst="rect">
            <a:avLst/>
          </a:prstGeom>
          <a:noFill/>
          <a:ln>
            <a:noFill/>
          </a:ln>
        </p:spPr>
      </p:pic>
      <p:pic>
        <p:nvPicPr>
          <p:cNvPr id="223" name="Google Shape;223;p7"/>
          <p:cNvPicPr preferRelativeResize="0"/>
          <p:nvPr/>
        </p:nvPicPr>
        <p:blipFill rotWithShape="1">
          <a:blip r:embed="rId6">
            <a:alphaModFix/>
          </a:blip>
          <a:srcRect b="0" l="0" r="0" t="0"/>
          <a:stretch/>
        </p:blipFill>
        <p:spPr>
          <a:xfrm>
            <a:off x="3099374" y="4836305"/>
            <a:ext cx="280900" cy="26993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5">
                                            <p:txEl>
                                              <p:pRg end="0" st="0"/>
                                            </p:txEl>
                                          </p:spTgt>
                                        </p:tgtEl>
                                        <p:attrNameLst>
                                          <p:attrName>style.visibility</p:attrName>
                                        </p:attrNameLst>
                                      </p:cBhvr>
                                      <p:to>
                                        <p:strVal val="visible"/>
                                      </p:to>
                                    </p:set>
                                    <p:animEffect filter="fade" transition="in">
                                      <p:cBhvr>
                                        <p:cTn dur="500"/>
                                        <p:tgtEl>
                                          <p:spTgt spid="215">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5">
                                            <p:txEl>
                                              <p:pRg end="1" st="1"/>
                                            </p:txEl>
                                          </p:spTgt>
                                        </p:tgtEl>
                                        <p:attrNameLst>
                                          <p:attrName>style.visibility</p:attrName>
                                        </p:attrNameLst>
                                      </p:cBhvr>
                                      <p:to>
                                        <p:strVal val="visible"/>
                                      </p:to>
                                    </p:set>
                                    <p:animEffect filter="fade" transition="in">
                                      <p:cBhvr>
                                        <p:cTn dur="500"/>
                                        <p:tgtEl>
                                          <p:spTgt spid="215">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5">
                                            <p:txEl>
                                              <p:pRg end="2" st="2"/>
                                            </p:txEl>
                                          </p:spTgt>
                                        </p:tgtEl>
                                        <p:attrNameLst>
                                          <p:attrName>style.visibility</p:attrName>
                                        </p:attrNameLst>
                                      </p:cBhvr>
                                      <p:to>
                                        <p:strVal val="visible"/>
                                      </p:to>
                                    </p:set>
                                    <p:animEffect filter="fade" transition="in">
                                      <p:cBhvr>
                                        <p:cTn dur="500"/>
                                        <p:tgtEl>
                                          <p:spTgt spid="215">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5">
                                            <p:txEl>
                                              <p:pRg end="3" st="3"/>
                                            </p:txEl>
                                          </p:spTgt>
                                        </p:tgtEl>
                                        <p:attrNameLst>
                                          <p:attrName>style.visibility</p:attrName>
                                        </p:attrNameLst>
                                      </p:cBhvr>
                                      <p:to>
                                        <p:strVal val="visible"/>
                                      </p:to>
                                    </p:set>
                                    <p:animEffect filter="fade" transition="in">
                                      <p:cBhvr>
                                        <p:cTn dur="500"/>
                                        <p:tgtEl>
                                          <p:spTgt spid="215">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5">
                                            <p:txEl>
                                              <p:pRg end="4" st="4"/>
                                            </p:txEl>
                                          </p:spTgt>
                                        </p:tgtEl>
                                        <p:attrNameLst>
                                          <p:attrName>style.visibility</p:attrName>
                                        </p:attrNameLst>
                                      </p:cBhvr>
                                      <p:to>
                                        <p:strVal val="visible"/>
                                      </p:to>
                                    </p:set>
                                    <p:animEffect filter="fade" transition="in">
                                      <p:cBhvr>
                                        <p:cTn dur="500"/>
                                        <p:tgtEl>
                                          <p:spTgt spid="215">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5">
                                            <p:txEl>
                                              <p:pRg end="5" st="5"/>
                                            </p:txEl>
                                          </p:spTgt>
                                        </p:tgtEl>
                                        <p:attrNameLst>
                                          <p:attrName>style.visibility</p:attrName>
                                        </p:attrNameLst>
                                      </p:cBhvr>
                                      <p:to>
                                        <p:strVal val="visible"/>
                                      </p:to>
                                    </p:set>
                                    <p:animEffect filter="fade" transition="in">
                                      <p:cBhvr>
                                        <p:cTn dur="500"/>
                                        <p:tgtEl>
                                          <p:spTgt spid="215">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5">
                                            <p:txEl>
                                              <p:pRg end="6" st="6"/>
                                            </p:txEl>
                                          </p:spTgt>
                                        </p:tgtEl>
                                        <p:attrNameLst>
                                          <p:attrName>style.visibility</p:attrName>
                                        </p:attrNameLst>
                                      </p:cBhvr>
                                      <p:to>
                                        <p:strVal val="visible"/>
                                      </p:to>
                                    </p:set>
                                    <p:animEffect filter="fade" transition="in">
                                      <p:cBhvr>
                                        <p:cTn dur="500"/>
                                        <p:tgtEl>
                                          <p:spTgt spid="215">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5">
                                            <p:txEl>
                                              <p:pRg end="7" st="7"/>
                                            </p:txEl>
                                          </p:spTgt>
                                        </p:tgtEl>
                                        <p:attrNameLst>
                                          <p:attrName>style.visibility</p:attrName>
                                        </p:attrNameLst>
                                      </p:cBhvr>
                                      <p:to>
                                        <p:strVal val="visible"/>
                                      </p:to>
                                    </p:set>
                                    <p:animEffect filter="fade" transition="in">
                                      <p:cBhvr>
                                        <p:cTn dur="500"/>
                                        <p:tgtEl>
                                          <p:spTgt spid="215">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5">
                                            <p:txEl>
                                              <p:pRg end="8" st="8"/>
                                            </p:txEl>
                                          </p:spTgt>
                                        </p:tgtEl>
                                        <p:attrNameLst>
                                          <p:attrName>style.visibility</p:attrName>
                                        </p:attrNameLst>
                                      </p:cBhvr>
                                      <p:to>
                                        <p:strVal val="visible"/>
                                      </p:to>
                                    </p:set>
                                    <p:animEffect filter="fade" transition="in">
                                      <p:cBhvr>
                                        <p:cTn dur="500"/>
                                        <p:tgtEl>
                                          <p:spTgt spid="215">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5">
                                            <p:txEl>
                                              <p:pRg end="9" st="9"/>
                                            </p:txEl>
                                          </p:spTgt>
                                        </p:tgtEl>
                                        <p:attrNameLst>
                                          <p:attrName>style.visibility</p:attrName>
                                        </p:attrNameLst>
                                      </p:cBhvr>
                                      <p:to>
                                        <p:strVal val="visible"/>
                                      </p:to>
                                    </p:set>
                                    <p:animEffect filter="fade" transition="in">
                                      <p:cBhvr>
                                        <p:cTn dur="500"/>
                                        <p:tgtEl>
                                          <p:spTgt spid="215">
                                            <p:txEl>
                                              <p:pRg end="9" st="9"/>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10"/>
          <p:cNvSpPr/>
          <p:nvPr/>
        </p:nvSpPr>
        <p:spPr>
          <a:xfrm>
            <a:off x="0" y="-4185"/>
            <a:ext cx="9144000" cy="771353"/>
          </a:xfrm>
          <a:prstGeom prst="rect">
            <a:avLst/>
          </a:prstGeom>
          <a:solidFill>
            <a:srgbClr val="7A0000"/>
          </a:solidFill>
          <a:ln cap="flat" cmpd="sng" w="12700">
            <a:solidFill>
              <a:srgbClr val="7A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lt1"/>
                </a:solidFill>
                <a:latin typeface="Calibri"/>
                <a:ea typeface="Calibri"/>
                <a:cs typeface="Calibri"/>
                <a:sym typeface="Calibri"/>
              </a:rPr>
              <a:t>What benefits can I access?</a:t>
            </a:r>
            <a:endParaRPr b="1" i="0" sz="1800" u="none" cap="none" strike="noStrike">
              <a:solidFill>
                <a:schemeClr val="lt1"/>
              </a:solidFill>
              <a:latin typeface="Calibri"/>
              <a:ea typeface="Calibri"/>
              <a:cs typeface="Calibri"/>
              <a:sym typeface="Calibri"/>
            </a:endParaRPr>
          </a:p>
        </p:txBody>
      </p:sp>
      <p:cxnSp>
        <p:nvCxnSpPr>
          <p:cNvPr id="229" name="Google Shape;229;p10"/>
          <p:cNvCxnSpPr/>
          <p:nvPr/>
        </p:nvCxnSpPr>
        <p:spPr>
          <a:xfrm rot="10800000">
            <a:off x="0" y="4760900"/>
            <a:ext cx="7476342" cy="0"/>
          </a:xfrm>
          <a:prstGeom prst="straightConnector1">
            <a:avLst/>
          </a:prstGeom>
          <a:noFill/>
          <a:ln cap="flat" cmpd="sng" w="57150">
            <a:solidFill>
              <a:schemeClr val="dk1"/>
            </a:solidFill>
            <a:prstDash val="solid"/>
            <a:miter lim="800000"/>
            <a:headEnd len="sm" w="sm" type="none"/>
            <a:tailEnd len="sm" w="sm" type="none"/>
          </a:ln>
        </p:spPr>
      </p:cxnSp>
      <p:sp>
        <p:nvSpPr>
          <p:cNvPr id="230" name="Google Shape;230;p10"/>
          <p:cNvSpPr txBox="1"/>
          <p:nvPr>
            <p:ph idx="4294967295" type="title"/>
          </p:nvPr>
        </p:nvSpPr>
        <p:spPr>
          <a:xfrm>
            <a:off x="5699798" y="4805201"/>
            <a:ext cx="1776544" cy="332158"/>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Clr>
                <a:schemeClr val="dk1"/>
              </a:buClr>
              <a:buSzPts val="1600"/>
              <a:buFont typeface="Calibri"/>
              <a:buNone/>
            </a:pPr>
            <a:r>
              <a:rPr b="1" lang="en-US" sz="1600">
                <a:latin typeface="Calibri"/>
                <a:ea typeface="Calibri"/>
                <a:cs typeface="Calibri"/>
                <a:sym typeface="Calibri"/>
              </a:rPr>
              <a:t>PSAC Local 610 </a:t>
            </a:r>
            <a:endParaRPr b="1" sz="1600">
              <a:latin typeface="Calibri"/>
              <a:ea typeface="Calibri"/>
              <a:cs typeface="Calibri"/>
              <a:sym typeface="Calibri"/>
            </a:endParaRPr>
          </a:p>
        </p:txBody>
      </p:sp>
      <p:pic>
        <p:nvPicPr>
          <p:cNvPr id="231" name="Google Shape;231;p10"/>
          <p:cNvPicPr preferRelativeResize="0"/>
          <p:nvPr/>
        </p:nvPicPr>
        <p:blipFill rotWithShape="1">
          <a:blip r:embed="rId3">
            <a:alphaModFix/>
          </a:blip>
          <a:srcRect b="0" l="0" r="0" t="0"/>
          <a:stretch/>
        </p:blipFill>
        <p:spPr>
          <a:xfrm>
            <a:off x="303798" y="4833748"/>
            <a:ext cx="280904" cy="274320"/>
          </a:xfrm>
          <a:prstGeom prst="rect">
            <a:avLst/>
          </a:prstGeom>
          <a:noFill/>
          <a:ln>
            <a:noFill/>
          </a:ln>
        </p:spPr>
      </p:pic>
      <p:sp>
        <p:nvSpPr>
          <p:cNvPr id="232" name="Google Shape;232;p10"/>
          <p:cNvSpPr txBox="1"/>
          <p:nvPr/>
        </p:nvSpPr>
        <p:spPr>
          <a:xfrm>
            <a:off x="503609" y="4786783"/>
            <a:ext cx="1642739" cy="344114"/>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chemeClr val="dk1"/>
              </a:buClr>
              <a:buSzPts val="1600"/>
              <a:buFont typeface="Calibri"/>
              <a:buNone/>
            </a:pPr>
            <a:r>
              <a:rPr b="1" i="0" lang="en-US" sz="1600" u="none" cap="none" strike="noStrike">
                <a:solidFill>
                  <a:schemeClr val="dk1"/>
                </a:solidFill>
                <a:latin typeface="Calibri"/>
                <a:ea typeface="Calibri"/>
                <a:cs typeface="Calibri"/>
                <a:sym typeface="Calibri"/>
              </a:rPr>
              <a:t>www.psac610.ca</a:t>
            </a:r>
            <a:endParaRPr b="0" i="0" sz="1400" u="none" cap="none" strike="noStrike">
              <a:solidFill>
                <a:srgbClr val="000000"/>
              </a:solidFill>
              <a:latin typeface="Arial"/>
              <a:ea typeface="Arial"/>
              <a:cs typeface="Arial"/>
              <a:sym typeface="Arial"/>
            </a:endParaRPr>
          </a:p>
        </p:txBody>
      </p:sp>
      <p:sp>
        <p:nvSpPr>
          <p:cNvPr id="233" name="Google Shape;233;p10"/>
          <p:cNvSpPr txBox="1"/>
          <p:nvPr/>
        </p:nvSpPr>
        <p:spPr>
          <a:xfrm>
            <a:off x="3313524" y="4841014"/>
            <a:ext cx="1366841" cy="242508"/>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0"/>
              </a:spcBef>
              <a:spcAft>
                <a:spcPts val="0"/>
              </a:spcAft>
              <a:buClr>
                <a:schemeClr val="dk1"/>
              </a:buClr>
              <a:buSzPts val="1600"/>
              <a:buFont typeface="Calibri"/>
              <a:buNone/>
            </a:pPr>
            <a:r>
              <a:rPr b="1" i="0" lang="en-US" sz="1600" u="none" cap="none" strike="noStrike">
                <a:solidFill>
                  <a:schemeClr val="dk1"/>
                </a:solidFill>
                <a:latin typeface="Calibri"/>
                <a:ea typeface="Calibri"/>
                <a:cs typeface="Calibri"/>
                <a:sym typeface="Calibri"/>
              </a:rPr>
              <a:t>@PSAC610 </a:t>
            </a:r>
            <a:endParaRPr b="0" i="0" sz="1400" u="none" cap="none" strike="noStrike">
              <a:solidFill>
                <a:srgbClr val="000000"/>
              </a:solidFill>
              <a:latin typeface="Arial"/>
              <a:ea typeface="Arial"/>
              <a:cs typeface="Arial"/>
              <a:sym typeface="Arial"/>
            </a:endParaRPr>
          </a:p>
        </p:txBody>
      </p:sp>
      <p:pic>
        <p:nvPicPr>
          <p:cNvPr id="234" name="Google Shape;234;p10"/>
          <p:cNvPicPr preferRelativeResize="0"/>
          <p:nvPr/>
        </p:nvPicPr>
        <p:blipFill rotWithShape="1">
          <a:blip r:embed="rId4">
            <a:alphaModFix/>
          </a:blip>
          <a:srcRect b="0" l="0" r="0" t="0"/>
          <a:stretch/>
        </p:blipFill>
        <p:spPr>
          <a:xfrm>
            <a:off x="5663291" y="4824968"/>
            <a:ext cx="274320" cy="274320"/>
          </a:xfrm>
          <a:prstGeom prst="rect">
            <a:avLst/>
          </a:prstGeom>
          <a:noFill/>
          <a:ln>
            <a:noFill/>
          </a:ln>
        </p:spPr>
      </p:pic>
      <p:grpSp>
        <p:nvGrpSpPr>
          <p:cNvPr id="235" name="Google Shape;235;p10"/>
          <p:cNvGrpSpPr/>
          <p:nvPr/>
        </p:nvGrpSpPr>
        <p:grpSpPr>
          <a:xfrm>
            <a:off x="1029948" y="985209"/>
            <a:ext cx="3126976" cy="1302049"/>
            <a:chOff x="1131825" y="1256750"/>
            <a:chExt cx="3126976" cy="1302049"/>
          </a:xfrm>
        </p:grpSpPr>
        <p:pic>
          <p:nvPicPr>
            <p:cNvPr id="236" name="Google Shape;236;p10"/>
            <p:cNvPicPr preferRelativeResize="0"/>
            <p:nvPr/>
          </p:nvPicPr>
          <p:blipFill rotWithShape="1">
            <a:blip r:embed="rId5">
              <a:alphaModFix/>
            </a:blip>
            <a:srcRect b="81333" l="20030" r="21572" t="0"/>
            <a:stretch/>
          </p:blipFill>
          <p:spPr>
            <a:xfrm rot="-4">
              <a:off x="1131825" y="2162451"/>
              <a:ext cx="3126976" cy="396346"/>
            </a:xfrm>
            <a:prstGeom prst="rect">
              <a:avLst/>
            </a:prstGeom>
            <a:noFill/>
            <a:ln>
              <a:noFill/>
            </a:ln>
          </p:spPr>
        </p:pic>
        <p:pic>
          <p:nvPicPr>
            <p:cNvPr id="237" name="Google Shape;237;p10"/>
            <p:cNvPicPr preferRelativeResize="0"/>
            <p:nvPr/>
          </p:nvPicPr>
          <p:blipFill rotWithShape="1">
            <a:blip r:embed="rId5">
              <a:alphaModFix/>
            </a:blip>
            <a:srcRect b="45404" l="0" r="84429" t="0"/>
            <a:stretch/>
          </p:blipFill>
          <p:spPr>
            <a:xfrm>
              <a:off x="2471028" y="1256750"/>
              <a:ext cx="707422" cy="983475"/>
            </a:xfrm>
            <a:prstGeom prst="rect">
              <a:avLst/>
            </a:prstGeom>
            <a:noFill/>
            <a:ln>
              <a:noFill/>
            </a:ln>
          </p:spPr>
        </p:pic>
      </p:grpSp>
      <p:grpSp>
        <p:nvGrpSpPr>
          <p:cNvPr id="238" name="Google Shape;238;p10"/>
          <p:cNvGrpSpPr/>
          <p:nvPr/>
        </p:nvGrpSpPr>
        <p:grpSpPr>
          <a:xfrm>
            <a:off x="1222200" y="2770258"/>
            <a:ext cx="3081274" cy="1276117"/>
            <a:chOff x="3600326" y="3047851"/>
            <a:chExt cx="3081274" cy="1276117"/>
          </a:xfrm>
        </p:grpSpPr>
        <p:pic>
          <p:nvPicPr>
            <p:cNvPr id="239" name="Google Shape;239;p10"/>
            <p:cNvPicPr preferRelativeResize="0"/>
            <p:nvPr/>
          </p:nvPicPr>
          <p:blipFill rotWithShape="1">
            <a:blip r:embed="rId6">
              <a:alphaModFix/>
            </a:blip>
            <a:srcRect b="67399" l="19650" r="22807" t="0"/>
            <a:stretch/>
          </p:blipFill>
          <p:spPr>
            <a:xfrm rot="-9">
              <a:off x="3600327" y="3930873"/>
              <a:ext cx="3081273" cy="393091"/>
            </a:xfrm>
            <a:prstGeom prst="rect">
              <a:avLst/>
            </a:prstGeom>
            <a:noFill/>
            <a:ln>
              <a:noFill/>
            </a:ln>
          </p:spPr>
        </p:pic>
        <p:pic>
          <p:nvPicPr>
            <p:cNvPr id="240" name="Google Shape;240;p10"/>
            <p:cNvPicPr preferRelativeResize="0"/>
            <p:nvPr/>
          </p:nvPicPr>
          <p:blipFill rotWithShape="1">
            <a:blip r:embed="rId6">
              <a:alphaModFix/>
            </a:blip>
            <a:srcRect b="26766" l="0" r="81842" t="0"/>
            <a:stretch/>
          </p:blipFill>
          <p:spPr>
            <a:xfrm rot="-7">
              <a:off x="4651338" y="3047852"/>
              <a:ext cx="972374" cy="883022"/>
            </a:xfrm>
            <a:prstGeom prst="rect">
              <a:avLst/>
            </a:prstGeom>
            <a:noFill/>
            <a:ln>
              <a:noFill/>
            </a:ln>
          </p:spPr>
        </p:pic>
      </p:grpSp>
      <p:grpSp>
        <p:nvGrpSpPr>
          <p:cNvPr id="241" name="Google Shape;241;p10"/>
          <p:cNvGrpSpPr/>
          <p:nvPr/>
        </p:nvGrpSpPr>
        <p:grpSpPr>
          <a:xfrm>
            <a:off x="5318065" y="2831079"/>
            <a:ext cx="2158276" cy="1233950"/>
            <a:chOff x="6442000" y="3051650"/>
            <a:chExt cx="2158276" cy="1233950"/>
          </a:xfrm>
        </p:grpSpPr>
        <p:pic>
          <p:nvPicPr>
            <p:cNvPr id="242" name="Google Shape;242;p10"/>
            <p:cNvPicPr preferRelativeResize="0"/>
            <p:nvPr/>
          </p:nvPicPr>
          <p:blipFill rotWithShape="1">
            <a:blip r:embed="rId7">
              <a:alphaModFix/>
            </a:blip>
            <a:srcRect b="65164" l="20438" r="39250" t="0"/>
            <a:stretch/>
          </p:blipFill>
          <p:spPr>
            <a:xfrm>
              <a:off x="6442000" y="3889225"/>
              <a:ext cx="2158276" cy="396375"/>
            </a:xfrm>
            <a:prstGeom prst="rect">
              <a:avLst/>
            </a:prstGeom>
            <a:noFill/>
            <a:ln>
              <a:noFill/>
            </a:ln>
          </p:spPr>
        </p:pic>
        <p:pic>
          <p:nvPicPr>
            <p:cNvPr id="243" name="Google Shape;243;p10"/>
            <p:cNvPicPr preferRelativeResize="0"/>
            <p:nvPr/>
          </p:nvPicPr>
          <p:blipFill rotWithShape="1">
            <a:blip r:embed="rId7">
              <a:alphaModFix/>
            </a:blip>
            <a:srcRect b="22395" l="0" r="81841" t="0"/>
            <a:stretch/>
          </p:blipFill>
          <p:spPr>
            <a:xfrm>
              <a:off x="7023225" y="3051650"/>
              <a:ext cx="972375" cy="883025"/>
            </a:xfrm>
            <a:prstGeom prst="rect">
              <a:avLst/>
            </a:prstGeom>
            <a:noFill/>
            <a:ln>
              <a:noFill/>
            </a:ln>
          </p:spPr>
        </p:pic>
      </p:grpSp>
      <p:grpSp>
        <p:nvGrpSpPr>
          <p:cNvPr id="244" name="Google Shape;244;p10"/>
          <p:cNvGrpSpPr/>
          <p:nvPr/>
        </p:nvGrpSpPr>
        <p:grpSpPr>
          <a:xfrm>
            <a:off x="4824898" y="1028433"/>
            <a:ext cx="3415949" cy="1258825"/>
            <a:chOff x="4840138" y="1332950"/>
            <a:chExt cx="3415949" cy="1258825"/>
          </a:xfrm>
        </p:grpSpPr>
        <p:pic>
          <p:nvPicPr>
            <p:cNvPr id="245" name="Google Shape;245;p10"/>
            <p:cNvPicPr preferRelativeResize="0"/>
            <p:nvPr/>
          </p:nvPicPr>
          <p:blipFill rotWithShape="1">
            <a:blip r:embed="rId8">
              <a:alphaModFix/>
            </a:blip>
            <a:srcRect b="63455" l="19968" r="17648" t="0"/>
            <a:stretch/>
          </p:blipFill>
          <p:spPr>
            <a:xfrm>
              <a:off x="4840138" y="2195425"/>
              <a:ext cx="3415949" cy="396350"/>
            </a:xfrm>
            <a:prstGeom prst="rect">
              <a:avLst/>
            </a:prstGeom>
            <a:noFill/>
            <a:ln>
              <a:noFill/>
            </a:ln>
          </p:spPr>
        </p:pic>
        <p:pic>
          <p:nvPicPr>
            <p:cNvPr id="246" name="Google Shape;246;p10"/>
            <p:cNvPicPr preferRelativeResize="0"/>
            <p:nvPr/>
          </p:nvPicPr>
          <p:blipFill rotWithShape="1">
            <a:blip r:embed="rId8">
              <a:alphaModFix/>
            </a:blip>
            <a:srcRect b="13434" l="0" r="81660" t="0"/>
            <a:stretch/>
          </p:blipFill>
          <p:spPr>
            <a:xfrm>
              <a:off x="5899025" y="1332950"/>
              <a:ext cx="1004250" cy="938825"/>
            </a:xfrm>
            <a:prstGeom prst="rect">
              <a:avLst/>
            </a:prstGeom>
            <a:noFill/>
            <a:ln>
              <a:noFill/>
            </a:ln>
          </p:spPr>
        </p:pic>
      </p:grpSp>
      <p:sp>
        <p:nvSpPr>
          <p:cNvPr id="247" name="Google Shape;247;p10"/>
          <p:cNvSpPr txBox="1"/>
          <p:nvPr>
            <p:ph idx="1" type="body"/>
          </p:nvPr>
        </p:nvSpPr>
        <p:spPr>
          <a:xfrm>
            <a:off x="0" y="4335521"/>
            <a:ext cx="7697656" cy="42538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rgbClr val="000000"/>
              </a:buClr>
              <a:buSzPts val="1800"/>
              <a:buNone/>
            </a:pPr>
            <a:r>
              <a:rPr lang="en-US" sz="1800">
                <a:solidFill>
                  <a:srgbClr val="000000"/>
                </a:solidFill>
              </a:rPr>
              <a:t>For additional info and even more benefits see: </a:t>
            </a:r>
            <a:r>
              <a:rPr lang="en-US" sz="1800" u="sng">
                <a:solidFill>
                  <a:schemeClr val="hlink"/>
                </a:solidFill>
                <a:hlinkClick r:id="rId9"/>
              </a:rPr>
              <a:t>www.psac610.ca/benefits-1</a:t>
            </a:r>
            <a:r>
              <a:rPr lang="en-US" sz="1800">
                <a:solidFill>
                  <a:srgbClr val="000000"/>
                </a:solidFill>
              </a:rPr>
              <a:t> </a:t>
            </a:r>
            <a:endParaRPr sz="1800">
              <a:solidFill>
                <a:srgbClr val="000000"/>
              </a:solidFill>
            </a:endParaRPr>
          </a:p>
        </p:txBody>
      </p:sp>
      <p:pic>
        <p:nvPicPr>
          <p:cNvPr id="248" name="Google Shape;248;p10"/>
          <p:cNvPicPr preferRelativeResize="0"/>
          <p:nvPr/>
        </p:nvPicPr>
        <p:blipFill rotWithShape="1">
          <a:blip r:embed="rId10">
            <a:alphaModFix/>
          </a:blip>
          <a:srcRect b="0" l="0" r="0" t="0"/>
          <a:stretch/>
        </p:blipFill>
        <p:spPr>
          <a:xfrm>
            <a:off x="7324192" y="4208419"/>
            <a:ext cx="1642751" cy="964580"/>
          </a:xfrm>
          <a:prstGeom prst="rect">
            <a:avLst/>
          </a:prstGeom>
          <a:noFill/>
          <a:ln>
            <a:noFill/>
          </a:ln>
        </p:spPr>
      </p:pic>
      <p:pic>
        <p:nvPicPr>
          <p:cNvPr id="249" name="Google Shape;249;p10"/>
          <p:cNvPicPr preferRelativeResize="0"/>
          <p:nvPr/>
        </p:nvPicPr>
        <p:blipFill rotWithShape="1">
          <a:blip r:embed="rId11">
            <a:alphaModFix/>
          </a:blip>
          <a:srcRect b="0" l="0" r="0" t="0"/>
          <a:stretch/>
        </p:blipFill>
        <p:spPr>
          <a:xfrm>
            <a:off x="3099374" y="4836305"/>
            <a:ext cx="280900" cy="26993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235"/>
                                        </p:tgtEl>
                                        <p:attrNameLst>
                                          <p:attrName>style.visibility</p:attrName>
                                        </p:attrNameLst>
                                      </p:cBhvr>
                                      <p:to>
                                        <p:strVal val="visible"/>
                                      </p:to>
                                    </p:set>
                                    <p:animEffect filter="fade" transition="in">
                                      <p:cBhvr>
                                        <p:cTn dur="500"/>
                                        <p:tgtEl>
                                          <p:spTgt spid="235"/>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244"/>
                                        </p:tgtEl>
                                        <p:attrNameLst>
                                          <p:attrName>style.visibility</p:attrName>
                                        </p:attrNameLst>
                                      </p:cBhvr>
                                      <p:to>
                                        <p:strVal val="visible"/>
                                      </p:to>
                                    </p:set>
                                    <p:animEffect filter="fade" transition="in">
                                      <p:cBhvr>
                                        <p:cTn dur="500"/>
                                        <p:tgtEl>
                                          <p:spTgt spid="244"/>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238"/>
                                        </p:tgtEl>
                                        <p:attrNameLst>
                                          <p:attrName>style.visibility</p:attrName>
                                        </p:attrNameLst>
                                      </p:cBhvr>
                                      <p:to>
                                        <p:strVal val="visible"/>
                                      </p:to>
                                    </p:set>
                                    <p:animEffect filter="fade" transition="in">
                                      <p:cBhvr>
                                        <p:cTn dur="500"/>
                                        <p:tgtEl>
                                          <p:spTgt spid="238"/>
                                        </p:tgtEl>
                                      </p:cBhvr>
                                    </p:animEffect>
                                  </p:childTnLst>
                                </p:cTn>
                              </p:par>
                            </p:childTnLst>
                          </p:cTn>
                        </p:par>
                        <p:par>
                          <p:cTn fill="hold">
                            <p:stCondLst>
                              <p:cond delay="1500"/>
                            </p:stCondLst>
                            <p:childTnLst>
                              <p:par>
                                <p:cTn fill="hold" nodeType="afterEffect" presetClass="entr" presetID="10" presetSubtype="0">
                                  <p:stCondLst>
                                    <p:cond delay="0"/>
                                  </p:stCondLst>
                                  <p:childTnLst>
                                    <p:set>
                                      <p:cBhvr>
                                        <p:cTn dur="1" fill="hold">
                                          <p:stCondLst>
                                            <p:cond delay="0"/>
                                          </p:stCondLst>
                                        </p:cTn>
                                        <p:tgtEl>
                                          <p:spTgt spid="241"/>
                                        </p:tgtEl>
                                        <p:attrNameLst>
                                          <p:attrName>style.visibility</p:attrName>
                                        </p:attrNameLst>
                                      </p:cBhvr>
                                      <p:to>
                                        <p:strVal val="visible"/>
                                      </p:to>
                                    </p:set>
                                    <p:animEffect filter="fade" transition="in">
                                      <p:cBhvr>
                                        <p:cTn dur="500"/>
                                        <p:tgtEl>
                                          <p:spTgt spid="24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